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6" r:id="rId2"/>
    <p:sldId id="257" r:id="rId3"/>
    <p:sldId id="258" r:id="rId4"/>
    <p:sldId id="259" r:id="rId5"/>
    <p:sldId id="260" r:id="rId6"/>
    <p:sldId id="347" r:id="rId7"/>
    <p:sldId id="261" r:id="rId8"/>
    <p:sldId id="262" r:id="rId9"/>
    <p:sldId id="263" r:id="rId10"/>
    <p:sldId id="379" r:id="rId11"/>
    <p:sldId id="380" r:id="rId12"/>
    <p:sldId id="425" r:id="rId13"/>
    <p:sldId id="264" r:id="rId14"/>
    <p:sldId id="375" r:id="rId15"/>
    <p:sldId id="377" r:id="rId16"/>
    <p:sldId id="384" r:id="rId17"/>
    <p:sldId id="378" r:id="rId18"/>
    <p:sldId id="306" r:id="rId19"/>
    <p:sldId id="300" r:id="rId20"/>
    <p:sldId id="441" r:id="rId21"/>
    <p:sldId id="443" r:id="rId22"/>
    <p:sldId id="419" r:id="rId23"/>
    <p:sldId id="430" r:id="rId24"/>
    <p:sldId id="288" r:id="rId25"/>
    <p:sldId id="348" r:id="rId26"/>
    <p:sldId id="346" r:id="rId27"/>
    <p:sldId id="290" r:id="rId28"/>
    <p:sldId id="291" r:id="rId29"/>
    <p:sldId id="292" r:id="rId30"/>
    <p:sldId id="293" r:id="rId31"/>
    <p:sldId id="294" r:id="rId32"/>
    <p:sldId id="429" r:id="rId33"/>
    <p:sldId id="428" r:id="rId34"/>
    <p:sldId id="345" r:id="rId35"/>
    <p:sldId id="289" r:id="rId36"/>
    <p:sldId id="303" r:id="rId37"/>
    <p:sldId id="304" r:id="rId38"/>
    <p:sldId id="305" r:id="rId39"/>
    <p:sldId id="308" r:id="rId40"/>
    <p:sldId id="436" r:id="rId41"/>
    <p:sldId id="309" r:id="rId42"/>
    <p:sldId id="310" r:id="rId43"/>
    <p:sldId id="365" r:id="rId44"/>
    <p:sldId id="440" r:id="rId45"/>
    <p:sldId id="439" r:id="rId46"/>
    <p:sldId id="353" r:id="rId47"/>
    <p:sldId id="349" r:id="rId48"/>
    <p:sldId id="437" r:id="rId49"/>
    <p:sldId id="356" r:id="rId50"/>
    <p:sldId id="395" r:id="rId51"/>
    <p:sldId id="396" r:id="rId52"/>
    <p:sldId id="397" r:id="rId53"/>
    <p:sldId id="398" r:id="rId54"/>
    <p:sldId id="399" r:id="rId55"/>
    <p:sldId id="400" r:id="rId56"/>
    <p:sldId id="401" r:id="rId57"/>
    <p:sldId id="402" r:id="rId58"/>
    <p:sldId id="403" r:id="rId59"/>
    <p:sldId id="404" r:id="rId60"/>
    <p:sldId id="405" r:id="rId61"/>
    <p:sldId id="406" r:id="rId62"/>
    <p:sldId id="407" r:id="rId63"/>
    <p:sldId id="408" r:id="rId64"/>
    <p:sldId id="409" r:id="rId65"/>
    <p:sldId id="410" r:id="rId66"/>
    <p:sldId id="411" r:id="rId67"/>
    <p:sldId id="412" r:id="rId68"/>
    <p:sldId id="413" r:id="rId69"/>
    <p:sldId id="414" r:id="rId70"/>
    <p:sldId id="415" r:id="rId71"/>
    <p:sldId id="416" r:id="rId72"/>
    <p:sldId id="442" r:id="rId73"/>
    <p:sldId id="417" r:id="rId74"/>
    <p:sldId id="418" r:id="rId75"/>
    <p:sldId id="438" r:id="rId76"/>
    <p:sldId id="299" r:id="rId77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9078"/>
    <a:srgbClr val="EA9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45" d="100"/>
          <a:sy n="45" d="100"/>
        </p:scale>
        <p:origin x="1384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85C33-AC4B-414E-A751-DD2BA5164A76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A7DC5-F1F6-4D4A-B996-FB1C8D7C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934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54AD9-616C-4BFF-A3DB-D3A69DE6A273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830A3-BB98-487A-ACCE-FA754011A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8764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BC141-C525-495E-81BF-5A57A2848847}" type="datetime1">
              <a:rPr lang="en-US" smtClean="0"/>
              <a:t>3/18/2019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rgbClr val="5F5F5F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28D2D-497D-4173-A905-8C8593511061}" type="datetime1">
              <a:rPr lang="en-US" smtClean="0"/>
              <a:t>3/18/2019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8E378-19DB-4C96-9970-399F945C5419}" type="datetime1">
              <a:rPr lang="en-US" smtClean="0"/>
              <a:t>3/18/2019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484FA-8140-4194-AFB3-30E508373E87}" type="datetime1">
              <a:rPr lang="en-US" smtClean="0"/>
              <a:t>3/18/2019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A2DAE-C90F-4AC8-B5B2-062231EFC319}" type="datetime1">
              <a:rPr lang="en-US" smtClean="0"/>
              <a:t>3/18/2019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54170" y="406400"/>
            <a:ext cx="4696459" cy="761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6864" y="2101710"/>
            <a:ext cx="11317605" cy="55505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rgbClr val="5F5F5F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3F065-E5F9-4CE2-83EB-4EC74FE1D398}" type="datetime1">
              <a:rPr lang="en-US" smtClean="0"/>
              <a:t>3/18/2019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37300" y="9336278"/>
            <a:ext cx="305434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l-bikes.com/products/following-mb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kweeket.github.io/demos/padding-vs-margin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carpenumidium/full/XKpzqb/" TargetMode="External"/><Relationship Id="rId2" Type="http://schemas.openxmlformats.org/officeDocument/2006/relationships/hyperlink" Target="http://kweeket.github.io/demos/background-images.html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codepen.io/grayghostvisuals/full/zKvCm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mailto:beckjohnson@gmail.com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2800" y="1168400"/>
            <a:ext cx="4394200" cy="439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1143000"/>
            <a:ext cx="3111500" cy="439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10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639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278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91700" y="0"/>
            <a:ext cx="3213100" cy="125730"/>
          </a:xfrm>
          <a:custGeom>
            <a:avLst/>
            <a:gdLst/>
            <a:ahLst/>
            <a:cxnLst/>
            <a:rect l="l" t="t" r="r" b="b"/>
            <a:pathLst>
              <a:path w="3213100" h="125730">
                <a:moveTo>
                  <a:pt x="0" y="0"/>
                </a:moveTo>
                <a:lnTo>
                  <a:pt x="3213099" y="0"/>
                </a:lnTo>
                <a:lnTo>
                  <a:pt x="3213100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37392" y="6312535"/>
            <a:ext cx="3980815" cy="2298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dirty="0">
                <a:solidFill>
                  <a:srgbClr val="565B5F"/>
                </a:solidFill>
                <a:latin typeface="Bebas Neue Bold"/>
                <a:cs typeface="Bebas Neue Bold"/>
              </a:rPr>
              <a:t>Introduction to HTML &amp; CSS</a:t>
            </a:r>
          </a:p>
          <a:p>
            <a:pPr marL="353060" marR="345440" algn="ctr">
              <a:spcBef>
                <a:spcPts val="395"/>
              </a:spcBef>
            </a:pPr>
            <a:r>
              <a:rPr sz="2300" dirty="0">
                <a:solidFill>
                  <a:srgbClr val="565B5F"/>
                </a:solidFill>
                <a:latin typeface="Georgia"/>
                <a:cs typeface="Georgia"/>
              </a:rPr>
              <a:t>Instructor: Beck</a:t>
            </a:r>
            <a:r>
              <a:rPr sz="2300" spc="-100" dirty="0">
                <a:solidFill>
                  <a:srgbClr val="565B5F"/>
                </a:solidFill>
                <a:latin typeface="Georgia"/>
                <a:cs typeface="Georgia"/>
              </a:rPr>
              <a:t> </a:t>
            </a:r>
            <a:r>
              <a:rPr sz="2300" dirty="0">
                <a:solidFill>
                  <a:srgbClr val="565B5F"/>
                </a:solidFill>
                <a:latin typeface="Georgia"/>
                <a:cs typeface="Georgia"/>
              </a:rPr>
              <a:t>Johnson  </a:t>
            </a:r>
            <a:r>
              <a:rPr sz="2300" spc="-25" dirty="0">
                <a:solidFill>
                  <a:srgbClr val="565B5F"/>
                </a:solidFill>
                <a:latin typeface="Georgia"/>
                <a:cs typeface="Georgia"/>
              </a:rPr>
              <a:t>Week </a:t>
            </a:r>
            <a:r>
              <a:rPr sz="2300" dirty="0">
                <a:solidFill>
                  <a:srgbClr val="565B5F"/>
                </a:solidFill>
                <a:latin typeface="Georgia"/>
                <a:cs typeface="Georgia"/>
              </a:rPr>
              <a:t>2</a:t>
            </a:r>
            <a:endParaRPr sz="23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/>
              <a:t>Review: Dev tools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46307-2D78-4DDB-AE93-89A0EAB67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144" y="3124200"/>
            <a:ext cx="8672512" cy="62496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39A4D9-AA81-47E8-8606-27BAEA73AA6B}"/>
              </a:ext>
            </a:extLst>
          </p:cNvPr>
          <p:cNvSpPr/>
          <p:nvPr/>
        </p:nvSpPr>
        <p:spPr>
          <a:xfrm>
            <a:off x="1549400" y="2362200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1">
              <a:lnSpc>
                <a:spcPct val="100000"/>
              </a:lnSpc>
              <a:spcBef>
                <a:spcPts val="1930"/>
              </a:spcBef>
              <a:tabLst>
                <a:tab pos="562610" algn="l"/>
                <a:tab pos="563245" algn="l"/>
              </a:tabLst>
            </a:pPr>
            <a:r>
              <a:rPr lang="en-US" sz="36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Right-click &gt;</a:t>
            </a:r>
            <a:r>
              <a:rPr lang="en-US" sz="3600" spc="-8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Inspect, or </a:t>
            </a:r>
            <a:r>
              <a:rPr lang="en-US" sz="36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hit the F12</a:t>
            </a:r>
            <a:r>
              <a:rPr lang="en-US" sz="3600" spc="-9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2887683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55DA8D32-D47C-486D-B779-80A8E5ACC070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8100" y="406400"/>
            <a:ext cx="44323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REVIEW: </a:t>
            </a:r>
            <a:r>
              <a:rPr lang="en-US" dirty="0" err="1"/>
              <a:t>Css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778000" y="3352800"/>
            <a:ext cx="10088880" cy="3939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marR="5080">
              <a:buSzPct val="74242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(Cascading Style Sheet) is a different type of language than HTML, and has its own syntax</a:t>
            </a: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can go directly in your HTML file, inside a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element</a:t>
            </a: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can be added in a separate .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file that can be linked to your HTML page</a:t>
            </a:r>
          </a:p>
        </p:txBody>
      </p:sp>
    </p:spTree>
    <p:extLst>
      <p:ext uri="{BB962C8B-B14F-4D97-AF65-F5344CB8AC3E}">
        <p14:creationId xmlns:p14="http://schemas.microsoft.com/office/powerpoint/2010/main" val="399521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 REVIEW: EXAMPLE CSS</a:t>
            </a:r>
            <a:r>
              <a:rPr lang="en-US" spc="-100" dirty="0"/>
              <a:t> </a:t>
            </a:r>
            <a:r>
              <a:rPr lang="en-US" dirty="0"/>
              <a:t>RULE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EECD3AF-024A-401A-AD43-A78E16A9212E}"/>
              </a:ext>
            </a:extLst>
          </p:cNvPr>
          <p:cNvSpPr txBox="1"/>
          <p:nvPr/>
        </p:nvSpPr>
        <p:spPr>
          <a:xfrm>
            <a:off x="1473200" y="2590800"/>
            <a:ext cx="10642600" cy="5865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4745">
              <a:lnSpc>
                <a:spcPct val="100000"/>
              </a:lnSpc>
            </a:pPr>
            <a:r>
              <a:rPr lang="en-US" sz="44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44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: blue;</a:t>
            </a:r>
            <a:r>
              <a:rPr lang="en-US" sz="44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44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8000" dirty="0">
              <a:latin typeface="Times New Roman"/>
              <a:cs typeface="Times New Roman"/>
            </a:endParaRPr>
          </a:p>
          <a:p>
            <a:pPr marL="571500" indent="-558800">
              <a:lnSpc>
                <a:spcPct val="100000"/>
              </a:lnSpc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  <a:tab pos="2947670" algn="l"/>
              </a:tabLst>
            </a:pPr>
            <a:r>
              <a:rPr lang="en-US" sz="3600" dirty="0">
                <a:solidFill>
                  <a:srgbClr val="7F007F"/>
                </a:solidFill>
                <a:latin typeface="Consolas"/>
                <a:cs typeface="Georgia"/>
              </a:rPr>
              <a:t>s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elector</a:t>
            </a:r>
            <a:r>
              <a:rPr lang="en-US" sz="3600" b="1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(all 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115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tags in the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HTML)</a:t>
            </a:r>
            <a:endParaRPr lang="en-US" sz="3600" dirty="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40"/>
              </a:spcBef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  <a:tab pos="3096895" algn="l"/>
              </a:tabLst>
            </a:pP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</a:p>
          <a:p>
            <a:pPr marL="571500" indent="-558800">
              <a:lnSpc>
                <a:spcPct val="100000"/>
              </a:lnSpc>
              <a:spcBef>
                <a:spcPts val="3540"/>
              </a:spcBef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lang="en-US" sz="3600" b="1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blue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(many color names are supported, or use the hex code 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#0000ff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  <a:p>
            <a:pPr marL="1134745">
              <a:lnSpc>
                <a:spcPct val="100000"/>
              </a:lnSpc>
            </a:pPr>
            <a:endParaRPr lang="en-US" sz="54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85612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6300" y="4241800"/>
            <a:ext cx="36302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</a:pPr>
            <a:r>
              <a:rPr sz="7800"/>
              <a:t>QUESTIONS?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7AED57F6-338F-41E4-B274-31DBE2A53E8D}"/>
              </a:ext>
            </a:extLst>
          </p:cNvPr>
          <p:cNvSpPr/>
          <p:nvPr/>
        </p:nvSpPr>
        <p:spPr>
          <a:xfrm>
            <a:off x="0" y="0"/>
            <a:ext cx="13004800" cy="972312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13004800" cy="9723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06800" y="5880100"/>
            <a:ext cx="5725795" cy="11945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395095" algn="l"/>
              </a:tabLst>
            </a:pPr>
            <a:r>
              <a:rPr lang="en-US" sz="7800"/>
              <a:t>FILE</a:t>
            </a:r>
            <a:r>
              <a:rPr lang="en-US" sz="7800" spc="-45"/>
              <a:t> </a:t>
            </a:r>
            <a:r>
              <a:rPr lang="en-US" sz="7800" spc="-5"/>
              <a:t>ORGANIZATION</a:t>
            </a:r>
            <a:endParaRPr lang="en-US" sz="7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2810453"/>
            <a:ext cx="2367393" cy="236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4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51965" y="2297430"/>
            <a:ext cx="12489435" cy="59181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Typical files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in a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website</a:t>
            </a:r>
            <a:r>
              <a:rPr sz="36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include:</a:t>
            </a: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	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HTML files (.html)</a:t>
            </a:r>
          </a:p>
          <a:p>
            <a:pPr marL="12700">
              <a:lnSpc>
                <a:spcPct val="100000"/>
              </a:lnSpc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	CSS files (.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	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Javascript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 files (.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js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	Images (.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png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 .jpg, .gif)</a:t>
            </a:r>
            <a:endParaRPr lang="en-US" sz="3600" dirty="0">
              <a:latin typeface="Georgia" panose="02040502050405020303" pitchFamily="18" charset="0"/>
              <a:cs typeface="Georgia"/>
            </a:endParaRPr>
          </a:p>
          <a:p>
            <a:pPr marL="12700">
              <a:lnSpc>
                <a:spcPct val="100000"/>
              </a:lnSpc>
              <a:buSzPct val="69696"/>
              <a:tabLst>
                <a:tab pos="409575" algn="l"/>
                <a:tab pos="410209" algn="l"/>
              </a:tabLst>
            </a:pPr>
            <a:endParaRPr lang="en-US" sz="3600" dirty="0">
              <a:latin typeface="Georgia" panose="02040502050405020303" pitchFamily="18" charset="0"/>
              <a:cs typeface="Georgia"/>
            </a:endParaRPr>
          </a:p>
          <a:p>
            <a:pPr marL="409575" marR="229235" indent="-396875">
              <a:lnSpc>
                <a:spcPts val="3300"/>
              </a:lnSpc>
              <a:buSzPct val="69696"/>
              <a:buFont typeface="Lora"/>
              <a:buChar char="•"/>
              <a:tabLst>
                <a:tab pos="409575" algn="l"/>
                <a:tab pos="410209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Usually </a:t>
            </a:r>
            <a:r>
              <a:rPr lang="en-US" sz="3200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devs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make </a:t>
            </a:r>
            <a:r>
              <a:rPr lang="en-US" sz="3200" b="1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subdirectories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for media, CSS, and</a:t>
            </a:r>
            <a:r>
              <a:rPr lang="en-US" sz="3200" spc="-6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</a:p>
          <a:p>
            <a:pPr marL="12700" marR="229235">
              <a:lnSpc>
                <a:spcPts val="3300"/>
              </a:lnSpc>
              <a:buSzPct val="69696"/>
              <a:tabLst>
                <a:tab pos="409575" algn="l"/>
                <a:tab pos="410209" algn="l"/>
              </a:tabLst>
            </a:pPr>
            <a:r>
              <a:rPr lang="en-US" sz="3200" spc="-6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	</a:t>
            </a:r>
            <a:r>
              <a:rPr lang="en-US" sz="3200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Javascript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files</a:t>
            </a:r>
          </a:p>
          <a:p>
            <a:pPr marL="12700" marR="229235">
              <a:lnSpc>
                <a:spcPts val="3300"/>
              </a:lnSpc>
              <a:buSzPct val="69696"/>
              <a:tabLst>
                <a:tab pos="409575" algn="l"/>
                <a:tab pos="410209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 marR="229235">
              <a:lnSpc>
                <a:spcPts val="3300"/>
              </a:lnSpc>
              <a:buSzPct val="69696"/>
              <a:tabLst>
                <a:tab pos="409575" algn="l"/>
                <a:tab pos="410209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09575" marR="229235" indent="-396875">
              <a:lnSpc>
                <a:spcPts val="3300"/>
              </a:lnSpc>
              <a:buSzPct val="69696"/>
              <a:buFont typeface="Lora"/>
              <a:buChar char="•"/>
              <a:tabLst>
                <a:tab pos="409575" algn="l"/>
                <a:tab pos="410209" algn="l"/>
              </a:tabLst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09575" marR="229235" indent="-396875">
              <a:lnSpc>
                <a:spcPts val="3300"/>
              </a:lnSpc>
              <a:buSzPct val="69696"/>
              <a:buFont typeface="Lora"/>
              <a:buChar char="•"/>
              <a:tabLst>
                <a:tab pos="409575" algn="l"/>
                <a:tab pos="410209" algn="l"/>
              </a:tabLst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 marR="229235">
              <a:lnSpc>
                <a:spcPts val="3300"/>
              </a:lnSpc>
              <a:buSzPct val="69696"/>
              <a:tabLst>
                <a:tab pos="409575" algn="l"/>
                <a:tab pos="410209" algn="l"/>
              </a:tabLst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60900" y="406400"/>
            <a:ext cx="367855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/>
              <a:t>FILE</a:t>
            </a:r>
            <a:r>
              <a:rPr sz="5000" spc="-45"/>
              <a:t> </a:t>
            </a:r>
            <a:r>
              <a:rPr sz="5000" spc="-5"/>
              <a:t>ORGANIZATION</a:t>
            </a:r>
            <a:endParaRPr sz="50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120E1F-0B1C-44D8-AE4E-C027AF81D7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896"/>
          <a:stretch/>
        </p:blipFill>
        <p:spPr>
          <a:xfrm>
            <a:off x="4660900" y="5791200"/>
            <a:ext cx="7595577" cy="35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73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3099" y="2600096"/>
            <a:ext cx="10201301" cy="54168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Comment your files – especially if you have unfinished development code, or if you think you may forget </a:t>
            </a:r>
            <a:r>
              <a:rPr lang="en-US" sz="3200" i="1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why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you made the decision you did</a:t>
            </a:r>
          </a:p>
          <a:p>
            <a:pPr marL="12700" marR="5080">
              <a:lnSpc>
                <a:spcPct val="100000"/>
              </a:lnSpc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 marR="5080">
              <a:lnSpc>
                <a:spcPct val="100000"/>
              </a:lnSpc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Indent and space out your code so that it’s easier for you to read</a:t>
            </a: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4978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/>
              <a:t>Code organization</a:t>
            </a:r>
            <a:endParaRPr sz="5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CDC268-0130-4262-BF70-AAAE340DC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4634919"/>
            <a:ext cx="11188507" cy="134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7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3099" y="2600096"/>
            <a:ext cx="11344301" cy="54168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555" marR="5080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Spaces in folders or file names can cause issues</a:t>
            </a:r>
          </a:p>
          <a:p>
            <a:pPr marL="503555" marR="5080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Times New Roman"/>
            </a:endParaRPr>
          </a:p>
          <a:p>
            <a:pPr marL="960755" marR="5080" lvl="1" indent="-490855"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Times New Roman"/>
              </a:rPr>
              <a:t>Most 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Times New Roman"/>
              </a:rPr>
              <a:t>devs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Times New Roman"/>
              </a:rPr>
              <a:t> prefer to separate words in files using capitalization, dashes, or underscores</a:t>
            </a:r>
          </a:p>
          <a:p>
            <a:pPr marL="960755" marR="5080" lvl="1" indent="-490855"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Times New Roman"/>
            </a:endParaRPr>
          </a:p>
          <a:p>
            <a:pPr marL="469900" marR="5080" lvl="1">
              <a:tabLst>
                <a:tab pos="503555" algn="l"/>
                <a:tab pos="504190" algn="l"/>
              </a:tabLst>
            </a:pPr>
            <a:r>
              <a:rPr lang="en-US" sz="3200" spc="-5" dirty="0" err="1">
                <a:solidFill>
                  <a:srgbClr val="5F5F5F"/>
                </a:solidFill>
                <a:latin typeface="Consolas" panose="020B0609020204030204" pitchFamily="49" charset="0"/>
                <a:cs typeface="Times New Roman"/>
              </a:rPr>
              <a:t>likeThis</a:t>
            </a:r>
            <a:endParaRPr lang="en-US" sz="3200" spc="-5" dirty="0">
              <a:solidFill>
                <a:srgbClr val="5F5F5F"/>
              </a:solidFill>
              <a:latin typeface="Consolas" panose="020B0609020204030204" pitchFamily="49" charset="0"/>
              <a:cs typeface="Times New Roman"/>
            </a:endParaRPr>
          </a:p>
          <a:p>
            <a:pPr marL="469900" marR="5080" lvl="1"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Consolas" panose="020B0609020204030204" pitchFamily="49" charset="0"/>
              <a:cs typeface="Times New Roman"/>
            </a:endParaRPr>
          </a:p>
          <a:p>
            <a:pPr marL="469900" marR="5080" lvl="1">
              <a:tabLst>
                <a:tab pos="503555" algn="l"/>
                <a:tab pos="5041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Consolas" panose="020B0609020204030204" pitchFamily="49" charset="0"/>
                <a:cs typeface="Times New Roman"/>
              </a:rPr>
              <a:t>or-this</a:t>
            </a:r>
          </a:p>
          <a:p>
            <a:pPr marL="469900" marR="5080" lvl="1"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Consolas" panose="020B0609020204030204" pitchFamily="49" charset="0"/>
              <a:cs typeface="Times New Roman"/>
            </a:endParaRPr>
          </a:p>
          <a:p>
            <a:pPr marL="469900" marR="5080" lvl="1">
              <a:tabLst>
                <a:tab pos="503555" algn="l"/>
                <a:tab pos="504190" algn="l"/>
              </a:tabLst>
            </a:pPr>
            <a:r>
              <a:rPr lang="en-US" sz="3200" spc="-5" dirty="0" err="1">
                <a:solidFill>
                  <a:srgbClr val="5F5F5F"/>
                </a:solidFill>
                <a:latin typeface="Consolas" panose="020B0609020204030204" pitchFamily="49" charset="0"/>
                <a:cs typeface="Times New Roman"/>
              </a:rPr>
              <a:t>this_is_also_used</a:t>
            </a:r>
            <a:endParaRPr lang="en-US" sz="3200" spc="-5" dirty="0">
              <a:solidFill>
                <a:srgbClr val="5F5F5F"/>
              </a:solidFill>
              <a:latin typeface="Consolas" panose="020B0609020204030204" pitchFamily="49" charset="0"/>
              <a:cs typeface="Times New Roman"/>
            </a:endParaRPr>
          </a:p>
          <a:p>
            <a:pPr marL="960755" marR="5080" lvl="1" indent="-490855"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371729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FILE Naming</a:t>
            </a:r>
            <a:r>
              <a:rPr sz="5000" spc="-100" dirty="0"/>
              <a:t> </a:t>
            </a:r>
            <a:r>
              <a:rPr lang="en-US" sz="5000" dirty="0"/>
              <a:t>RULES</a:t>
            </a:r>
            <a:endParaRPr sz="5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5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08BD8393-FA7E-4165-B263-D4C77E5DE315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77126"/>
            <a:ext cx="398716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 err="1"/>
              <a:t>Url-scuse</a:t>
            </a:r>
            <a:r>
              <a:rPr lang="en-US" sz="5000" dirty="0"/>
              <a:t> me?</a:t>
            </a:r>
            <a:endParaRPr sz="5000" dirty="0"/>
          </a:p>
        </p:txBody>
      </p:sp>
      <p:sp>
        <p:nvSpPr>
          <p:cNvPr id="4" name="object 4"/>
          <p:cNvSpPr txBox="1"/>
          <p:nvPr/>
        </p:nvSpPr>
        <p:spPr>
          <a:xfrm>
            <a:off x="1062266" y="2217343"/>
            <a:ext cx="11383734" cy="67095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43330">
              <a:lnSpc>
                <a:spcPct val="100000"/>
              </a:lnSpc>
            </a:pPr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 URL is a path to a file, either on your computer or a remote computer (a “server”)</a:t>
            </a:r>
          </a:p>
          <a:p>
            <a:pPr marL="12700" marR="1243330">
              <a:lnSpc>
                <a:spcPct val="100000"/>
              </a:lnSpc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43330">
              <a:lnSpc>
                <a:spcPct val="100000"/>
              </a:lnSpc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43330">
              <a:lnSpc>
                <a:spcPct val="100000"/>
              </a:lnSpc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When you type an URL into your browser, it’s navigating to a file stored on a server</a:t>
            </a:r>
          </a:p>
          <a:p>
            <a:pPr marL="12700" marR="1243330">
              <a:lnSpc>
                <a:spcPct val="100000"/>
              </a:lnSpc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43330">
              <a:lnSpc>
                <a:spcPct val="100000"/>
              </a:lnSpc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When you use an URL in a </a:t>
            </a:r>
            <a:r>
              <a:rPr lang="en-US" sz="3200" spc="-5" dirty="0" err="1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src</a:t>
            </a:r>
            <a:r>
              <a:rPr lang="en-US" sz="3200" spc="-5" dirty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for an </a:t>
            </a:r>
            <a:r>
              <a:rPr lang="en-US" sz="32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3200" spc="-5" dirty="0" err="1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img</a:t>
            </a:r>
            <a:r>
              <a:rPr lang="en-US" sz="32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32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tag, it finds that image by navigating to that location, starting from the folder that the HTML file is inside</a:t>
            </a:r>
          </a:p>
          <a:p>
            <a:pPr marL="12700" marR="1243330">
              <a:lnSpc>
                <a:spcPct val="100000"/>
              </a:lnSpc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43330">
              <a:lnSpc>
                <a:spcPct val="100000"/>
              </a:lnSpc>
            </a:pPr>
            <a:r>
              <a:rPr lang="en-US" sz="32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3200" spc="-5" dirty="0" err="1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img</a:t>
            </a:r>
            <a:r>
              <a:rPr lang="en-US" sz="32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3200" spc="-5" dirty="0" err="1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src</a:t>
            </a:r>
            <a:r>
              <a:rPr lang="en-US" sz="32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="image.gif" </a:t>
            </a:r>
            <a:r>
              <a:rPr lang="en-US" sz="3200" i="1" spc="-5" dirty="0">
                <a:solidFill>
                  <a:srgbClr val="0000FF"/>
                </a:solidFill>
                <a:latin typeface="Consolas" panose="020B0609020204030204" pitchFamily="49" charset="0"/>
                <a:cs typeface="Vivaldi"/>
              </a:rPr>
              <a:t>/</a:t>
            </a:r>
            <a:r>
              <a:rPr lang="en-US" sz="32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43330">
              <a:lnSpc>
                <a:spcPct val="100000"/>
              </a:lnSpc>
            </a:pPr>
            <a:endParaRPr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234228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8448FFF1-3834-4FF2-9798-3572C843B9FC}"/>
              </a:ext>
            </a:extLst>
          </p:cNvPr>
          <p:cNvSpPr/>
          <p:nvPr/>
        </p:nvSpPr>
        <p:spPr>
          <a:xfrm>
            <a:off x="-25400" y="0"/>
            <a:ext cx="130302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3836" y="2312352"/>
            <a:ext cx="10886440" cy="6540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21665" algn="l"/>
                <a:tab pos="622300" algn="l"/>
              </a:tabLst>
            </a:pP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Absolute paths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are URLs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that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start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with</a:t>
            </a:r>
            <a:r>
              <a:rPr sz="3600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b="1" spc="-5" dirty="0">
                <a:solidFill>
                  <a:srgbClr val="5F5F5F"/>
                </a:solidFill>
                <a:latin typeface="Georgia"/>
                <a:cs typeface="Georgia"/>
              </a:rPr>
              <a:t>http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or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https</a:t>
            </a:r>
          </a:p>
          <a:p>
            <a:pPr marL="622300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endParaRPr lang="en-US" sz="3600" b="1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tabLst>
                <a:tab pos="621665" algn="l"/>
                <a:tab pos="622300" algn="l"/>
              </a:tabLst>
            </a:pPr>
            <a:r>
              <a:rPr lang="en-US" sz="3600" kern="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3600" kern="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3600" kern="0" spc="-8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3600" kern="0" dirty="0" err="1">
                <a:solidFill>
                  <a:srgbClr val="FF5400"/>
                </a:solidFill>
                <a:latin typeface="Consolas"/>
                <a:cs typeface="Consolas"/>
              </a:rPr>
              <a:t>href</a:t>
            </a:r>
            <a:r>
              <a:rPr lang="en-US" sz="3600" kern="0" dirty="0">
                <a:solidFill>
                  <a:srgbClr val="0000FF"/>
                </a:solidFill>
                <a:latin typeface="Consolas"/>
                <a:cs typeface="Consolas"/>
              </a:rPr>
              <a:t>="http://google.com"&gt;</a:t>
            </a:r>
            <a:r>
              <a:rPr lang="en-US" sz="3600" kern="0" dirty="0">
                <a:solidFill>
                  <a:srgbClr val="5F5F5F"/>
                </a:solidFill>
                <a:latin typeface="Consolas"/>
                <a:cs typeface="Consolas"/>
              </a:rPr>
              <a:t>Ubiquitous 	search engine</a:t>
            </a:r>
            <a:r>
              <a:rPr lang="en-US" sz="3600" kern="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600" kern="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3600" kern="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622300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endParaRPr sz="3600" dirty="0">
              <a:latin typeface="Georgia"/>
              <a:cs typeface="Georgia"/>
            </a:endParaRPr>
          </a:p>
          <a:p>
            <a:pPr marL="622300" marR="5080" indent="-609600">
              <a:lnSpc>
                <a:spcPct val="100000"/>
              </a:lnSpc>
              <a:spcBef>
                <a:spcPts val="3900"/>
              </a:spcBef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Because these files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are not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hosted by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you,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 if someone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renames  or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deletes the </a:t>
            </a:r>
            <a:r>
              <a:rPr sz="3600" spc="15" dirty="0">
                <a:solidFill>
                  <a:srgbClr val="5F5F5F"/>
                </a:solidFill>
                <a:latin typeface="Georgia"/>
                <a:cs typeface="Georgia"/>
              </a:rPr>
              <a:t>file,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your link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will be</a:t>
            </a:r>
            <a:r>
              <a:rPr sz="3600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broken</a:t>
            </a: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622300" marR="5080" indent="-609600">
              <a:lnSpc>
                <a:spcPct val="100000"/>
              </a:lnSpc>
              <a:spcBef>
                <a:spcPts val="3900"/>
              </a:spcBef>
              <a:buFont typeface="Symbol"/>
              <a:buChar char=""/>
              <a:tabLst>
                <a:tab pos="621665" algn="l"/>
                <a:tab pos="622300" algn="l"/>
              </a:tabLst>
            </a:pP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04665" y="381000"/>
            <a:ext cx="417893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absolute FILE</a:t>
            </a:r>
            <a:r>
              <a:rPr sz="5000" spc="-100" dirty="0"/>
              <a:t> </a:t>
            </a:r>
            <a:r>
              <a:rPr sz="5000" dirty="0"/>
              <a:t>PATHS</a:t>
            </a:r>
          </a:p>
        </p:txBody>
      </p:sp>
    </p:spTree>
    <p:extLst>
      <p:ext uri="{BB962C8B-B14F-4D97-AF65-F5344CB8AC3E}">
        <p14:creationId xmlns:p14="http://schemas.microsoft.com/office/powerpoint/2010/main" val="584069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7526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92200" y="3124200"/>
            <a:ext cx="9889364" cy="4206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0" indent="-558800">
              <a:lnSpc>
                <a:spcPct val="100000"/>
              </a:lnSpc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Week 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One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review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and</a:t>
            </a:r>
            <a:r>
              <a:rPr sz="3300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questions</a:t>
            </a:r>
            <a:endParaRPr sz="3300" dirty="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000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File organization</a:t>
            </a:r>
          </a:p>
          <a:p>
            <a:pPr marL="571500" indent="-558800">
              <a:lnSpc>
                <a:spcPct val="100000"/>
              </a:lnSpc>
              <a:spcBef>
                <a:spcPts val="3000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CSS Box Model: margin and padding</a:t>
            </a:r>
          </a:p>
          <a:p>
            <a:pPr marL="571500" indent="-558800">
              <a:lnSpc>
                <a:spcPct val="100000"/>
              </a:lnSpc>
              <a:spcBef>
                <a:spcPts val="3529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Background images and gradients with CSS</a:t>
            </a:r>
          </a:p>
          <a:p>
            <a:pPr marL="571500" indent="-558800">
              <a:lnSpc>
                <a:spcPct val="100000"/>
              </a:lnSpc>
              <a:spcBef>
                <a:spcPts val="3529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Make a hero banner!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8100" y="533400"/>
            <a:ext cx="36741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today</a:t>
            </a:r>
            <a:endParaRPr spc="-5" dirty="0"/>
          </a:p>
        </p:txBody>
      </p:sp>
      <p:sp>
        <p:nvSpPr>
          <p:cNvPr id="5" name="object 5"/>
          <p:cNvSpPr/>
          <p:nvPr/>
        </p:nvSpPr>
        <p:spPr>
          <a:xfrm>
            <a:off x="4165600" y="558800"/>
            <a:ext cx="736600" cy="7448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73C26A68-E78F-431C-ADCE-9BED28AF37AE}"/>
              </a:ext>
            </a:extLst>
          </p:cNvPr>
          <p:cNvSpPr/>
          <p:nvPr/>
        </p:nvSpPr>
        <p:spPr>
          <a:xfrm>
            <a:off x="-25400" y="0"/>
            <a:ext cx="130302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77126"/>
            <a:ext cx="51746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Relative file Paths</a:t>
            </a:r>
            <a:endParaRPr sz="5000" dirty="0"/>
          </a:p>
        </p:txBody>
      </p:sp>
      <p:sp>
        <p:nvSpPr>
          <p:cNvPr id="4" name="object 4"/>
          <p:cNvSpPr txBox="1"/>
          <p:nvPr/>
        </p:nvSpPr>
        <p:spPr>
          <a:xfrm>
            <a:off x="1092200" y="2209800"/>
            <a:ext cx="11231334" cy="64017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tabLst>
                <a:tab pos="621665" algn="l"/>
                <a:tab pos="622300" algn="l"/>
              </a:tabLst>
            </a:pP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Relative paths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are URLs that are located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relative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to your current file</a:t>
            </a: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655955" marR="243204" indent="-457200">
              <a:spcBef>
                <a:spcPts val="3190"/>
              </a:spcBef>
              <a:buFont typeface="Arial" panose="020B0604020202020204" pitchFamily="34" charset="0"/>
              <a:buChar char="•"/>
              <a:tabLst>
                <a:tab pos="808355" algn="l"/>
                <a:tab pos="80899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Relative paths start with / or ../ or are a filename</a:t>
            </a:r>
          </a:p>
          <a:p>
            <a:pPr marL="655955" marR="243204" indent="-457200">
              <a:spcBef>
                <a:spcPts val="3190"/>
              </a:spcBef>
              <a:buFont typeface="Arial" panose="020B0604020202020204" pitchFamily="34" charset="0"/>
              <a:buChar char="•"/>
              <a:tabLst>
                <a:tab pos="808355" algn="l"/>
                <a:tab pos="8089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Any files that are saved on your local drive should be linked using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relative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paths </a:t>
            </a: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655955" marR="243204" indent="-457200">
              <a:spcBef>
                <a:spcPts val="3190"/>
              </a:spcBef>
              <a:buFont typeface="Arial" panose="020B0604020202020204" pitchFamily="34" charset="0"/>
              <a:buChar char="•"/>
              <a:tabLst>
                <a:tab pos="808355" algn="l"/>
                <a:tab pos="808990" algn="l"/>
              </a:tabLst>
            </a:pPr>
            <a:endParaRPr lang="en-US" sz="3200" dirty="0">
              <a:latin typeface="Georgia" panose="02040502050405020303" pitchFamily="18" charset="0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en-US" sz="4000" dirty="0"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r>
              <a:rPr lang="en-US" sz="2800" kern="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kern="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2800" kern="0" dirty="0" err="1">
                <a:solidFill>
                  <a:srgbClr val="FF5400"/>
                </a:solidFill>
                <a:latin typeface="Consolas"/>
                <a:cs typeface="Consolas"/>
              </a:rPr>
              <a:t>href</a:t>
            </a:r>
            <a:r>
              <a:rPr lang="en-US" sz="2800" kern="0" dirty="0">
                <a:solidFill>
                  <a:srgbClr val="5F5F5F"/>
                </a:solidFill>
                <a:latin typeface="Consolas"/>
                <a:cs typeface="Consolas"/>
              </a:rPr>
              <a:t>="</a:t>
            </a:r>
            <a:r>
              <a:rPr lang="en-US" sz="2800" kern="0" dirty="0">
                <a:solidFill>
                  <a:srgbClr val="0000FF"/>
                </a:solidFill>
                <a:latin typeface="Consolas"/>
                <a:cs typeface="Consolas"/>
              </a:rPr>
              <a:t>other-page.html</a:t>
            </a:r>
            <a:r>
              <a:rPr lang="en-US" sz="2800" kern="0" dirty="0">
                <a:solidFill>
                  <a:srgbClr val="5F5F5F"/>
                </a:solidFill>
                <a:latin typeface="Consolas"/>
                <a:cs typeface="Consolas"/>
              </a:rPr>
              <a:t>"&gt;Link to another</a:t>
            </a:r>
            <a:r>
              <a:rPr lang="en-US" sz="2800" kern="0" spc="-6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2800" kern="0" spc="-5" dirty="0">
                <a:solidFill>
                  <a:srgbClr val="5F5F5F"/>
                </a:solidFill>
                <a:latin typeface="Consolas"/>
                <a:cs typeface="Consolas"/>
              </a:rPr>
              <a:t>page on my website that is in the same folder&lt;/</a:t>
            </a:r>
            <a:r>
              <a:rPr lang="en-US" sz="2800" kern="0" spc="-5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2800" kern="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10"/>
              </a:spcBef>
            </a:pP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8642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73C26A68-E78F-431C-ADCE-9BED28AF37AE}"/>
              </a:ext>
            </a:extLst>
          </p:cNvPr>
          <p:cNvSpPr/>
          <p:nvPr/>
        </p:nvSpPr>
        <p:spPr>
          <a:xfrm>
            <a:off x="-25400" y="0"/>
            <a:ext cx="130302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77126"/>
            <a:ext cx="51746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Relative file Paths</a:t>
            </a:r>
            <a:endParaRPr sz="5000" dirty="0"/>
          </a:p>
        </p:txBody>
      </p:sp>
      <p:sp>
        <p:nvSpPr>
          <p:cNvPr id="4" name="object 4"/>
          <p:cNvSpPr txBox="1"/>
          <p:nvPr/>
        </p:nvSpPr>
        <p:spPr>
          <a:xfrm>
            <a:off x="1092200" y="2209800"/>
            <a:ext cx="11231334" cy="47089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tabLst>
                <a:tab pos="621665" algn="l"/>
                <a:tab pos="622300" algn="l"/>
              </a:tabLst>
            </a:pP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>
              <a:tabLst>
                <a:tab pos="621665" algn="l"/>
                <a:tab pos="62230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Use </a:t>
            </a:r>
            <a:r>
              <a:rPr lang="en-US" sz="36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../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in a path to navigate “up” a directory </a:t>
            </a: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>
              <a:spcBef>
                <a:spcPts val="10"/>
              </a:spcBef>
            </a:pPr>
            <a:endParaRPr lang="en-US" sz="4000" dirty="0"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endParaRPr lang="en-US" sz="4000" dirty="0"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endParaRPr lang="en-US" sz="4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8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2800" spc="-5" dirty="0" err="1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img</a:t>
            </a:r>
            <a:r>
              <a:rPr lang="en-US" sz="28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spc="-5" dirty="0" err="1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src</a:t>
            </a:r>
            <a:r>
              <a:rPr lang="en-US" sz="28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="image.gif" </a:t>
            </a:r>
            <a:r>
              <a:rPr lang="en-US" sz="2800" i="1" spc="-5" dirty="0">
                <a:solidFill>
                  <a:srgbClr val="0000FF"/>
                </a:solidFill>
                <a:latin typeface="Consolas" panose="020B0609020204030204" pitchFamily="49" charset="0"/>
                <a:cs typeface="Vivaldi"/>
              </a:rPr>
              <a:t>/</a:t>
            </a:r>
            <a:r>
              <a:rPr lang="en-US" sz="28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2800" spc="-92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 	                         </a:t>
            </a:r>
            <a:r>
              <a:rPr lang="en-US" sz="2800" spc="-5" dirty="0">
                <a:solidFill>
                  <a:srgbClr val="525252"/>
                </a:solidFill>
                <a:latin typeface="Georgia" panose="02040502050405020303" pitchFamily="18" charset="0"/>
                <a:cs typeface="Georgia"/>
              </a:rPr>
              <a:t>(image.gif is </a:t>
            </a:r>
            <a:r>
              <a:rPr lang="en-US" sz="2800" dirty="0">
                <a:solidFill>
                  <a:srgbClr val="525252"/>
                </a:solidFill>
                <a:latin typeface="Georgia" panose="02040502050405020303" pitchFamily="18" charset="0"/>
                <a:cs typeface="Georgia"/>
              </a:rPr>
              <a:t>in </a:t>
            </a:r>
            <a:r>
              <a:rPr lang="en-US" sz="2800" spc="-5" dirty="0">
                <a:solidFill>
                  <a:srgbClr val="525252"/>
                </a:solidFill>
                <a:latin typeface="Georgia" panose="02040502050405020303" pitchFamily="18" charset="0"/>
                <a:cs typeface="Georgia"/>
              </a:rPr>
              <a:t>same folder)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sz="2800" dirty="0"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8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2800" spc="-5" dirty="0" err="1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img</a:t>
            </a:r>
            <a:r>
              <a:rPr lang="en-US" sz="28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spc="-5" dirty="0" err="1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src</a:t>
            </a:r>
            <a:r>
              <a:rPr lang="en-US" sz="28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="../images/image.gif" </a:t>
            </a:r>
            <a:r>
              <a:rPr lang="en-US" sz="2800" i="1" spc="-5" dirty="0">
                <a:solidFill>
                  <a:srgbClr val="0000FF"/>
                </a:solidFill>
                <a:latin typeface="Consolas" panose="020B0609020204030204" pitchFamily="49" charset="0"/>
                <a:cs typeface="Vivaldi"/>
              </a:rPr>
              <a:t>/</a:t>
            </a:r>
            <a:r>
              <a:rPr lang="en-US" sz="28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2800" spc="-5" dirty="0">
                <a:solidFill>
                  <a:srgbClr val="525252"/>
                </a:solidFill>
                <a:latin typeface="Georgia" panose="02040502050405020303" pitchFamily="18" charset="0"/>
                <a:cs typeface="Georgia"/>
              </a:rPr>
              <a:t> (image.gif is </a:t>
            </a:r>
            <a:r>
              <a:rPr lang="en-US" sz="2800" dirty="0">
                <a:solidFill>
                  <a:srgbClr val="525252"/>
                </a:solidFill>
                <a:latin typeface="Georgia" panose="02040502050405020303" pitchFamily="18" charset="0"/>
                <a:cs typeface="Georgia"/>
              </a:rPr>
              <a:t>in </a:t>
            </a:r>
            <a:r>
              <a:rPr lang="en-US" sz="2800" spc="-5" dirty="0">
                <a:solidFill>
                  <a:srgbClr val="525252"/>
                </a:solidFill>
                <a:latin typeface="Georgia" panose="02040502050405020303" pitchFamily="18" charset="0"/>
                <a:cs typeface="Georgia"/>
              </a:rPr>
              <a:t>parent folder)</a:t>
            </a:r>
            <a:endParaRPr lang="en-US" sz="2800" kern="0" dirty="0">
              <a:solidFill>
                <a:srgbClr val="5F5F5F"/>
              </a:solidFill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3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6994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4978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 err="1"/>
              <a:t>css</a:t>
            </a:r>
            <a:r>
              <a:rPr lang="en-US" dirty="0"/>
              <a:t> indentation</a:t>
            </a:r>
            <a:endParaRPr sz="5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5C3970-FA22-49BA-89C6-C6DB525B8471}"/>
              </a:ext>
            </a:extLst>
          </p:cNvPr>
          <p:cNvSpPr/>
          <p:nvPr/>
        </p:nvSpPr>
        <p:spPr>
          <a:xfrm>
            <a:off x="644783" y="2819400"/>
            <a:ext cx="532421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This is one popular way to indent CSS</a:t>
            </a:r>
          </a:p>
          <a:p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Starting bracket is on the same line as the </a:t>
            </a:r>
            <a:r>
              <a:rPr lang="en-US" sz="3200" dirty="0">
                <a:solidFill>
                  <a:srgbClr val="7F007F"/>
                </a:solidFill>
                <a:latin typeface="Consolas"/>
              </a:rPr>
              <a:t>selector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Each </a:t>
            </a:r>
            <a:r>
              <a:rPr lang="en-US" sz="3200" dirty="0">
                <a:solidFill>
                  <a:srgbClr val="FF0000"/>
                </a:solidFill>
                <a:latin typeface="Consolas"/>
              </a:rPr>
              <a:t>property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is on its own line, tabbed once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Ending bracket is on its own line</a:t>
            </a:r>
          </a:p>
          <a:p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2ABEEB-0FA9-4B3C-BDAD-F9CAB3897E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571"/>
          <a:stretch/>
        </p:blipFill>
        <p:spPr>
          <a:xfrm>
            <a:off x="6482443" y="2743200"/>
            <a:ext cx="6288314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49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4978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html indentation</a:t>
            </a:r>
            <a:endParaRPr sz="5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5C3970-FA22-49BA-89C6-C6DB525B8471}"/>
              </a:ext>
            </a:extLst>
          </p:cNvPr>
          <p:cNvSpPr/>
          <p:nvPr/>
        </p:nvSpPr>
        <p:spPr>
          <a:xfrm>
            <a:off x="513020" y="3352800"/>
            <a:ext cx="4562217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This is a standard way to indent HTML</a:t>
            </a:r>
          </a:p>
          <a:p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Children elements are tabbed once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Most elements are on a new line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A709D-74FC-4D1F-86EF-87FBF50A72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4345"/>
          <a:stretch/>
        </p:blipFill>
        <p:spPr>
          <a:xfrm>
            <a:off x="5054600" y="2068195"/>
            <a:ext cx="76962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82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E6005B4-699B-4764-B060-EA1563D2EFCF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0" y="406400"/>
            <a:ext cx="58420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{} CSS</a:t>
            </a:r>
            <a:r>
              <a:rPr lang="en-US" dirty="0"/>
              <a:t> organization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614170" y="2667000"/>
            <a:ext cx="9753600" cy="5539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Last week, we made CSS changes directly in the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element of our HTML documents</a:t>
            </a:r>
          </a:p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17195" marR="127000" indent="-404495">
              <a:lnSpc>
                <a:spcPct val="100000"/>
              </a:lnSpc>
              <a:spcBef>
                <a:spcPts val="5"/>
              </a:spcBef>
              <a:buSzPct val="74137"/>
              <a:buFont typeface="Lora"/>
              <a:buChar char="•"/>
              <a:tabLst>
                <a:tab pos="417195" algn="l"/>
                <a:tab pos="417830" algn="l"/>
                <a:tab pos="737108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These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internal styles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only apply to that</a:t>
            </a:r>
            <a:r>
              <a:rPr lang="en-US" sz="3600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page (but affect every element on that page that is styled)</a:t>
            </a:r>
          </a:p>
          <a:p>
            <a:pPr marL="417195" marR="127000" indent="-404495">
              <a:lnSpc>
                <a:spcPct val="100000"/>
              </a:lnSpc>
              <a:spcBef>
                <a:spcPts val="5"/>
              </a:spcBef>
              <a:buSzPct val="74137"/>
              <a:buFont typeface="Lora"/>
              <a:buChar char="•"/>
              <a:tabLst>
                <a:tab pos="417195" algn="l"/>
                <a:tab pos="417830" algn="l"/>
                <a:tab pos="737108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17195" marR="127000" indent="-404495">
              <a:lnSpc>
                <a:spcPct val="100000"/>
              </a:lnSpc>
              <a:spcBef>
                <a:spcPts val="5"/>
              </a:spcBef>
              <a:buSzPct val="74137"/>
              <a:buFont typeface="Lora"/>
              <a:buChar char="•"/>
              <a:tabLst>
                <a:tab pos="417195" algn="l"/>
                <a:tab pos="417830" algn="l"/>
                <a:tab pos="737108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982794FB-E541-45C4-A9EA-8CF27D2A8B82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0" y="406400"/>
            <a:ext cx="58420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{} CSS</a:t>
            </a:r>
            <a:r>
              <a:rPr lang="en-US" dirty="0"/>
              <a:t> organization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614170" y="2667000"/>
            <a:ext cx="9753600" cy="62170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You can also add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inline styles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to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single element by using the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style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attribute in HTML markup</a:t>
            </a:r>
          </a:p>
          <a:p>
            <a:pPr marL="417195" indent="-404495">
              <a:lnSpc>
                <a:spcPct val="100000"/>
              </a:lnSpc>
              <a:buSzPct val="74137"/>
              <a:buFont typeface="Lora"/>
              <a:buChar char="•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1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buSzPct val="74137"/>
              <a:tabLst>
                <a:tab pos="417195" algn="l"/>
                <a:tab pos="417830" algn="l"/>
              </a:tabLst>
            </a:pP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pt-BR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pt-BR" sz="3200" spc="-8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pt-BR" sz="3200" dirty="0">
                <a:solidFill>
                  <a:srgbClr val="FF0000"/>
                </a:solidFill>
                <a:latin typeface="Consolas"/>
                <a:cs typeface="Consolas"/>
              </a:rPr>
              <a:t>style</a:t>
            </a: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="color: red"&gt;</a:t>
            </a:r>
            <a:r>
              <a:rPr lang="pt-BR" sz="3200" dirty="0">
                <a:solidFill>
                  <a:srgbClr val="333333"/>
                </a:solidFill>
                <a:latin typeface="Consolas"/>
                <a:cs typeface="Consolas"/>
              </a:rPr>
              <a:t>This paragraph is special.</a:t>
            </a: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pt-BR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pt-BR" sz="3200" dirty="0">
              <a:latin typeface="Consolas"/>
              <a:cs typeface="Consolas"/>
            </a:endParaRPr>
          </a:p>
          <a:p>
            <a:pPr marL="417195" indent="-404495">
              <a:lnSpc>
                <a:spcPct val="100000"/>
              </a:lnSpc>
              <a:buSzPct val="74137"/>
              <a:buFont typeface="Lora"/>
              <a:buChar char="•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Inside the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style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attribute, use the same syntax as CSS  (</a:t>
            </a:r>
            <a:r>
              <a:rPr lang="en-US" sz="3200" dirty="0">
                <a:solidFill>
                  <a:srgbClr val="7F007F"/>
                </a:solidFill>
                <a:latin typeface="Consolas"/>
              </a:rPr>
              <a:t>selector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: value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  <a:p>
            <a:pPr marL="58420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Typically discouraged, because it can be hard to maintain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2395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77CC8400-CFC2-40D3-9FE7-68E647710E2C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0" y="406400"/>
            <a:ext cx="510794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{} CSS </a:t>
            </a:r>
            <a:r>
              <a:rPr lang="en-US" dirty="0"/>
              <a:t>organization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614170" y="2667000"/>
            <a:ext cx="9753600" cy="5539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The most common way to use CSS in the real world is to use an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e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xternal stylesheet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.</a:t>
            </a: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CSS lives in a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separate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.</a:t>
            </a:r>
            <a:r>
              <a:rPr sz="36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sz="3600" spc="-1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file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same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stylesheet can be included on multiple pages</a:t>
            </a: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A single page can include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multiple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stylesheets</a:t>
            </a: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970917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30EF0084-A4B4-4319-886B-16D4B3345104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9100" y="406400"/>
            <a:ext cx="7065009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Linking to external</a:t>
            </a:r>
            <a:r>
              <a:rPr spc="-100"/>
              <a:t> </a:t>
            </a:r>
            <a:r>
              <a:t>stylesheet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" y="2559939"/>
            <a:ext cx="11036300" cy="5006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sz="33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300" dirty="0">
                <a:solidFill>
                  <a:srgbClr val="7F007F"/>
                </a:solidFill>
                <a:latin typeface="Consolas"/>
                <a:cs typeface="Consolas"/>
              </a:rPr>
              <a:t>link </a:t>
            </a:r>
            <a:r>
              <a:rPr sz="33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sz="33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sz="3300" dirty="0" err="1">
                <a:solidFill>
                  <a:srgbClr val="0000FF"/>
                </a:solidFill>
                <a:latin typeface="Consolas"/>
                <a:cs typeface="Consolas"/>
              </a:rPr>
              <a:t>css</a:t>
            </a:r>
            <a:r>
              <a:rPr sz="3300" dirty="0">
                <a:solidFill>
                  <a:srgbClr val="0000FF"/>
                </a:solidFill>
                <a:latin typeface="Consolas"/>
                <a:cs typeface="Consolas"/>
              </a:rPr>
              <a:t>/styles.css"</a:t>
            </a:r>
            <a:r>
              <a:rPr sz="33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300" dirty="0" err="1">
                <a:solidFill>
                  <a:srgbClr val="FF0000"/>
                </a:solidFill>
                <a:latin typeface="Consolas"/>
                <a:cs typeface="Consolas"/>
              </a:rPr>
              <a:t>rel</a:t>
            </a:r>
            <a:r>
              <a:rPr sz="3300" dirty="0">
                <a:solidFill>
                  <a:srgbClr val="0000FF"/>
                </a:solidFill>
                <a:latin typeface="Consolas"/>
                <a:cs typeface="Consolas"/>
              </a:rPr>
              <a:t>="stylesheet"&gt;</a:t>
            </a:r>
            <a:endParaRPr sz="3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00" dirty="0">
              <a:latin typeface="Times New Roman"/>
              <a:cs typeface="Times New Roman"/>
            </a:endParaRPr>
          </a:p>
          <a:p>
            <a:pPr marL="1644014" marR="521334" indent="-490855">
              <a:lnSpc>
                <a:spcPct val="100000"/>
              </a:lnSpc>
              <a:buFont typeface="Symbol"/>
              <a:buChar char=""/>
              <a:tabLst>
                <a:tab pos="1644014" algn="l"/>
                <a:tab pos="1644650" algn="l"/>
              </a:tabLst>
            </a:pPr>
            <a:r>
              <a:rPr sz="2900" spc="-30" dirty="0">
                <a:solidFill>
                  <a:srgbClr val="5F5F5F"/>
                </a:solidFill>
                <a:latin typeface="Georgia"/>
                <a:cs typeface="Georgia"/>
              </a:rPr>
              <a:t>Tells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to </a:t>
            </a:r>
            <a:r>
              <a:rPr sz="2900" spc="20" dirty="0">
                <a:solidFill>
                  <a:srgbClr val="5F5F5F"/>
                </a:solidFill>
                <a:latin typeface="Georgia"/>
                <a:cs typeface="Georgia"/>
              </a:rPr>
              <a:t>find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load the styles.css file 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a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sz="2900" spc="-4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directory</a:t>
            </a:r>
            <a:endParaRPr sz="29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F5F5F"/>
              </a:buClr>
              <a:buFont typeface="Symbol"/>
              <a:buChar char=""/>
            </a:pPr>
            <a:endParaRPr sz="2600" dirty="0">
              <a:latin typeface="Times New Roman"/>
              <a:cs typeface="Times New Roman"/>
            </a:endParaRPr>
          </a:p>
          <a:p>
            <a:pPr marL="1644014" marR="335280" indent="-490855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Symbol"/>
              <a:buChar char=""/>
              <a:tabLst>
                <a:tab pos="1644014" algn="l"/>
                <a:tab pos="1644650" algn="l"/>
              </a:tabLst>
            </a:pPr>
            <a:r>
              <a:rPr sz="2900" dirty="0">
                <a:solidFill>
                  <a:srgbClr val="5E5E5E"/>
                </a:solidFill>
                <a:latin typeface="Georgia"/>
                <a:cs typeface="Georgia"/>
              </a:rPr>
              <a:t>The </a:t>
            </a:r>
            <a:r>
              <a:rPr sz="2900" dirty="0" err="1">
                <a:solidFill>
                  <a:srgbClr val="FF5400"/>
                </a:solidFill>
                <a:latin typeface="Consolas"/>
                <a:cs typeface="Consolas"/>
              </a:rPr>
              <a:t>rel</a:t>
            </a:r>
            <a:r>
              <a:rPr sz="2900" spc="-935" dirty="0">
                <a:solidFill>
                  <a:srgbClr val="FF5400"/>
                </a:solidFill>
                <a:latin typeface="Consolas"/>
                <a:cs typeface="Consolas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attribute stands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for "relation" - in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case, 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link's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relationship to the document is  "stylesheet"</a:t>
            </a:r>
            <a:endParaRPr sz="29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  <a:buFont typeface="Symbol"/>
              <a:buChar char=""/>
            </a:pPr>
            <a:endParaRPr sz="2600" dirty="0">
              <a:latin typeface="Times New Roman"/>
              <a:cs typeface="Times New Roman"/>
            </a:endParaRPr>
          </a:p>
          <a:p>
            <a:pPr marL="1644014" indent="-490855">
              <a:lnSpc>
                <a:spcPct val="100000"/>
              </a:lnSpc>
              <a:buFont typeface="Symbol"/>
              <a:buChar char=""/>
              <a:tabLst>
                <a:tab pos="1644014" algn="l"/>
                <a:tab pos="1644650" algn="l"/>
                <a:tab pos="6940550" algn="l"/>
              </a:tabLst>
            </a:pP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tag goes inside</a:t>
            </a:r>
            <a:r>
              <a:rPr sz="2900" spc="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sz="2900" spc="1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2900" spc="-5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29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2900" b="1" spc="-5" dirty="0">
                <a:solidFill>
                  <a:srgbClr val="5F5F5F"/>
                </a:solidFill>
                <a:latin typeface="Consolas"/>
                <a:cs typeface="Consolas"/>
              </a:rPr>
              <a:t>	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element</a:t>
            </a:r>
            <a:endParaRPr sz="2900" dirty="0">
              <a:latin typeface="Georgia"/>
              <a:cs typeface="Georgia"/>
            </a:endParaRPr>
          </a:p>
          <a:p>
            <a:pPr marL="1644014" indent="-490855">
              <a:lnSpc>
                <a:spcPct val="100000"/>
              </a:lnSpc>
              <a:spcBef>
                <a:spcPts val="3195"/>
              </a:spcBef>
              <a:buFont typeface="Symbol"/>
              <a:buChar char=""/>
              <a:tabLst>
                <a:tab pos="1644014" algn="l"/>
                <a:tab pos="1644650" algn="l"/>
              </a:tabLst>
            </a:pP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Should be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on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every page that needs the</a:t>
            </a:r>
            <a:r>
              <a:rPr sz="2900" spc="7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styles</a:t>
            </a:r>
            <a:endParaRPr sz="29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0BE0DAE-C7D3-433A-85B3-C81F10F0733D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1175" y="406400"/>
            <a:ext cx="492506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The “CASCADING”</a:t>
            </a:r>
            <a:r>
              <a:rPr spc="-100"/>
              <a:t> </a:t>
            </a:r>
            <a:r>
              <a:t>Part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7900" y="2177051"/>
            <a:ext cx="10460990" cy="6481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00"/>
              </a:lnSpc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beauty of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CSS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is being able to create styles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and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then 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override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them when you want to customize the 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look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of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your</a:t>
            </a:r>
            <a:r>
              <a:rPr sz="3600" spc="-7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pages.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450" dirty="0">
              <a:latin typeface="Times New Roman"/>
              <a:cs typeface="Times New Roman"/>
            </a:endParaRPr>
          </a:p>
          <a:p>
            <a:pPr marL="12700" marR="283845">
              <a:lnSpc>
                <a:spcPct val="100000"/>
              </a:lnSpc>
            </a:pPr>
            <a:r>
              <a:rPr sz="4000" spc="-5" dirty="0">
                <a:solidFill>
                  <a:srgbClr val="5F5F5F"/>
                </a:solidFill>
                <a:latin typeface="Georgia"/>
                <a:cs typeface="Georgia"/>
              </a:rPr>
              <a:t>There are </a:t>
            </a:r>
            <a:r>
              <a:rPr sz="4000" b="1" dirty="0">
                <a:solidFill>
                  <a:srgbClr val="5F5F5F"/>
                </a:solidFill>
                <a:latin typeface="Georgia"/>
                <a:cs typeface="Georgia"/>
              </a:rPr>
              <a:t>3 rules </a:t>
            </a:r>
            <a:r>
              <a:rPr sz="4000" dirty="0">
                <a:solidFill>
                  <a:srgbClr val="5F5F5F"/>
                </a:solidFill>
                <a:latin typeface="Georgia"/>
                <a:cs typeface="Georgia"/>
              </a:rPr>
              <a:t>for </a:t>
            </a:r>
            <a:r>
              <a:rPr sz="4000" spc="-5" dirty="0">
                <a:solidFill>
                  <a:srgbClr val="5F5F5F"/>
                </a:solidFill>
                <a:latin typeface="Georgia"/>
                <a:cs typeface="Georgia"/>
              </a:rPr>
              <a:t>determining how styles  get</a:t>
            </a:r>
            <a:r>
              <a:rPr sz="4000" spc="-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4000" spc="-5" dirty="0">
                <a:solidFill>
                  <a:srgbClr val="5F5F5F"/>
                </a:solidFill>
                <a:latin typeface="Georgia"/>
                <a:cs typeface="Georgia"/>
              </a:rPr>
              <a:t>applied:</a:t>
            </a:r>
            <a:endParaRPr sz="40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950" dirty="0">
              <a:latin typeface="Times New Roman"/>
              <a:cs typeface="Times New Roman"/>
            </a:endParaRPr>
          </a:p>
          <a:p>
            <a:pPr marL="669290" indent="-490855">
              <a:lnSpc>
                <a:spcPct val="100000"/>
              </a:lnSpc>
              <a:buFont typeface="Symbol"/>
              <a:buChar char=""/>
              <a:tabLst>
                <a:tab pos="669290" algn="l"/>
                <a:tab pos="669925" algn="l"/>
              </a:tabLst>
            </a:pP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applied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sz="2900" b="1" dirty="0">
                <a:solidFill>
                  <a:srgbClr val="5F5F5F"/>
                </a:solidFill>
                <a:latin typeface="Georgia"/>
                <a:cs typeface="Georgia"/>
              </a:rPr>
              <a:t>far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to</a:t>
            </a:r>
            <a:r>
              <a:rPr sz="2900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dirty="0">
                <a:solidFill>
                  <a:srgbClr val="5F5F5F"/>
                </a:solidFill>
                <a:latin typeface="Georgia"/>
                <a:cs typeface="Georgia"/>
              </a:rPr>
              <a:t>near</a:t>
            </a:r>
            <a:endParaRPr sz="2900" b="1" dirty="0">
              <a:latin typeface="Georgia"/>
              <a:cs typeface="Georgia"/>
            </a:endParaRPr>
          </a:p>
          <a:p>
            <a:pPr marL="669290" indent="-490855">
              <a:lnSpc>
                <a:spcPct val="100000"/>
              </a:lnSpc>
              <a:spcBef>
                <a:spcPts val="3015"/>
              </a:spcBef>
              <a:buFont typeface="Symbol"/>
              <a:buChar char=""/>
              <a:tabLst>
                <a:tab pos="669290" algn="l"/>
                <a:tab pos="669925" algn="l"/>
              </a:tabLst>
            </a:pP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applied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top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 to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bottom</a:t>
            </a:r>
            <a:endParaRPr sz="2900" b="1" dirty="0">
              <a:latin typeface="Georgia"/>
              <a:cs typeface="Georgia"/>
            </a:endParaRPr>
          </a:p>
          <a:p>
            <a:pPr marL="669290" indent="-490855">
              <a:lnSpc>
                <a:spcPct val="100000"/>
              </a:lnSpc>
              <a:spcBef>
                <a:spcPts val="2915"/>
              </a:spcBef>
              <a:buFont typeface="Symbol"/>
              <a:buChar char=""/>
              <a:tabLst>
                <a:tab pos="669290" algn="l"/>
                <a:tab pos="669925" algn="l"/>
              </a:tabLst>
            </a:pP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Children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 elements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are more </a:t>
            </a:r>
            <a:r>
              <a:rPr sz="2900" spc="10" dirty="0">
                <a:solidFill>
                  <a:srgbClr val="5F5F5F"/>
                </a:solidFill>
                <a:latin typeface="Georgia"/>
                <a:cs typeface="Georgia"/>
              </a:rPr>
              <a:t>specific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than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parents</a:t>
            </a:r>
            <a:endParaRPr sz="2900" b="1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7DBD3C4E-78F2-43F6-ADF0-7CF500509CF5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6900" y="406400"/>
            <a:ext cx="6438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</a:t>
            </a:r>
            <a:r>
              <a:rPr lang="en-US"/>
              <a:t>far to near</a:t>
            </a:r>
            <a:endParaRPr spc="-20"/>
          </a:p>
        </p:txBody>
      </p:sp>
      <p:sp>
        <p:nvSpPr>
          <p:cNvPr id="5" name="object 5"/>
          <p:cNvSpPr txBox="1"/>
          <p:nvPr/>
        </p:nvSpPr>
        <p:spPr>
          <a:xfrm>
            <a:off x="977900" y="2392951"/>
            <a:ext cx="11468099" cy="52287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478280">
              <a:lnSpc>
                <a:spcPct val="101800"/>
              </a:lnSpc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Styles that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3600" spc="-15" dirty="0">
                <a:solidFill>
                  <a:srgbClr val="5F5F5F"/>
                </a:solidFill>
                <a:latin typeface="Georgia"/>
                <a:cs typeface="Georgia"/>
              </a:rPr>
              <a:t>“closer”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to the elements they style  take</a:t>
            </a:r>
            <a:r>
              <a:rPr sz="3600" spc="-4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precedence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, so that they apply in this order:</a:t>
            </a:r>
            <a:endParaRPr sz="3600" dirty="0">
              <a:latin typeface="Georgia"/>
              <a:cs typeface="Georgia"/>
            </a:endParaRPr>
          </a:p>
          <a:p>
            <a:pPr marL="546100" indent="-405130">
              <a:lnSpc>
                <a:spcPts val="2695"/>
              </a:lnSpc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endParaRPr lang="en-US" sz="29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46100" indent="-405130">
              <a:lnSpc>
                <a:spcPts val="2695"/>
              </a:lnSpc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endParaRPr lang="en-US" sz="29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460500" lvl="2" indent="-405130">
              <a:lnSpc>
                <a:spcPts val="2695"/>
              </a:lnSpc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2426970" lvl="5">
              <a:lnSpc>
                <a:spcPts val="2695"/>
              </a:lnSpc>
              <a:buSzPct val="74137"/>
              <a:tabLst>
                <a:tab pos="545465" algn="l"/>
                <a:tab pos="546100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Browser</a:t>
            </a:r>
            <a:r>
              <a:rPr sz="3200" spc="-7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default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s</a:t>
            </a:r>
            <a:endParaRPr sz="3200" dirty="0">
              <a:latin typeface="Georgia"/>
              <a:cs typeface="Georgia"/>
            </a:endParaRPr>
          </a:p>
          <a:p>
            <a:pPr marL="2426970" lvl="5">
              <a:spcBef>
                <a:spcPts val="2940"/>
              </a:spcBef>
              <a:buSzPct val="74137"/>
              <a:tabLst>
                <a:tab pos="545465" algn="l"/>
                <a:tab pos="546100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External (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from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 a .</a:t>
            </a:r>
            <a:r>
              <a:rPr sz="32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sz="3200" spc="-11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file)</a:t>
            </a:r>
            <a:endParaRPr lang="en-US" sz="3200" dirty="0">
              <a:latin typeface="Georgia"/>
              <a:cs typeface="Georgia"/>
            </a:endParaRPr>
          </a:p>
          <a:p>
            <a:pPr marL="2426970" lvl="5">
              <a:spcBef>
                <a:spcPts val="2940"/>
              </a:spcBef>
              <a:buSzPct val="74137"/>
              <a:tabLst>
                <a:tab pos="545465" algn="l"/>
                <a:tab pos="546100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Internal (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from styles in</a:t>
            </a:r>
            <a:r>
              <a:rPr sz="3200" spc="-7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lang="en-US" sz="3200" dirty="0"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200" spc="-5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32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2832100" lvl="5" indent="-405130"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2426970" lvl="5">
              <a:buSzPct val="74137"/>
              <a:tabLst>
                <a:tab pos="545465" algn="l"/>
                <a:tab pos="54610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Inline </a:t>
            </a:r>
            <a:r>
              <a:rPr lang="en-US" sz="3200" spc="-130" dirty="0">
                <a:solidFill>
                  <a:srgbClr val="5F5F5F"/>
                </a:solidFill>
                <a:latin typeface="Georgia"/>
                <a:cs typeface="Georgia"/>
              </a:rPr>
              <a:t>(directly 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on</a:t>
            </a:r>
            <a:r>
              <a:rPr lang="en-US" sz="3200" spc="-22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element)</a:t>
            </a:r>
            <a:endParaRPr lang="en-US" sz="32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57800" y="5880100"/>
            <a:ext cx="2485390" cy="11811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 algn="ctr">
              <a:lnSpc>
                <a:spcPts val="9295"/>
              </a:lnSpc>
            </a:pPr>
            <a:r>
              <a:rPr sz="7800" b="1">
                <a:solidFill>
                  <a:srgbClr val="FFFFFF"/>
                </a:solidFill>
                <a:latin typeface="Bebas Neue Bold"/>
                <a:cs typeface="Bebas Neue Bold"/>
              </a:rPr>
              <a:t>REVIEW!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72100" y="3149600"/>
            <a:ext cx="2260600" cy="226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4581B6CD-CB7F-4832-9B08-544D980ED8D8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0600" y="406400"/>
            <a:ext cx="33978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Top to</a:t>
            </a:r>
            <a:r>
              <a:rPr spc="-100"/>
              <a:t> </a:t>
            </a:r>
            <a:r>
              <a:t>bottom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01800" y="2667000"/>
            <a:ext cx="9896475" cy="25424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700"/>
              </a:lnSpc>
            </a:pPr>
            <a:r>
              <a:rPr lang="en-US" sz="4000" dirty="0">
                <a:solidFill>
                  <a:srgbClr val="5F5F5F"/>
                </a:solidFill>
                <a:latin typeface="Georgia"/>
                <a:cs typeface="Georgia"/>
              </a:rPr>
              <a:t>CSS rules are applied sequentially</a:t>
            </a:r>
          </a:p>
          <a:p>
            <a:pPr marL="12700" marR="5080">
              <a:lnSpc>
                <a:spcPct val="104700"/>
              </a:lnSpc>
            </a:pPr>
            <a:endParaRPr lang="en-US" sz="40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>
              <a:lnSpc>
                <a:spcPct val="104700"/>
              </a:lnSpc>
            </a:pPr>
            <a:r>
              <a:rPr sz="4000" dirty="0">
                <a:solidFill>
                  <a:srgbClr val="5F5F5F"/>
                </a:solidFill>
                <a:latin typeface="Georgia"/>
                <a:cs typeface="Georgia"/>
              </a:rPr>
              <a:t>If </a:t>
            </a:r>
            <a:r>
              <a:rPr sz="4000" spc="-5" dirty="0">
                <a:solidFill>
                  <a:srgbClr val="5F5F5F"/>
                </a:solidFill>
                <a:latin typeface="Georgia"/>
                <a:cs typeface="Georgia"/>
              </a:rPr>
              <a:t>the same property is styled multiple times  </a:t>
            </a:r>
            <a:r>
              <a:rPr sz="4000" dirty="0">
                <a:solidFill>
                  <a:srgbClr val="5F5F5F"/>
                </a:solidFill>
                <a:latin typeface="Georgia"/>
                <a:cs typeface="Georgia"/>
              </a:rPr>
              <a:t>for </a:t>
            </a:r>
            <a:r>
              <a:rPr sz="4000" spc="-5" dirty="0">
                <a:solidFill>
                  <a:srgbClr val="5F5F5F"/>
                </a:solidFill>
                <a:latin typeface="Georgia"/>
                <a:cs typeface="Georgia"/>
              </a:rPr>
              <a:t>the same </a:t>
            </a:r>
            <a:r>
              <a:rPr sz="4000" spc="-20" dirty="0">
                <a:solidFill>
                  <a:srgbClr val="5F5F5F"/>
                </a:solidFill>
                <a:latin typeface="Georgia"/>
                <a:cs typeface="Georgia"/>
              </a:rPr>
              <a:t>selector, </a:t>
            </a:r>
            <a:r>
              <a:rPr sz="4000" b="1" dirty="0">
                <a:solidFill>
                  <a:srgbClr val="5F5F5F"/>
                </a:solidFill>
                <a:latin typeface="Georgia"/>
                <a:cs typeface="Georgia"/>
              </a:rPr>
              <a:t>the last one</a:t>
            </a:r>
            <a:r>
              <a:rPr sz="4000" b="1" spc="-3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4000" b="1" dirty="0">
                <a:solidFill>
                  <a:srgbClr val="5F5F5F"/>
                </a:solidFill>
                <a:latin typeface="Georgia"/>
                <a:cs typeface="Georgia"/>
              </a:rPr>
              <a:t>wins</a:t>
            </a:r>
            <a:endParaRPr sz="4000" dirty="0">
              <a:latin typeface="Georgia"/>
              <a:cs typeface="Georgi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308933"/>
              </p:ext>
            </p:extLst>
          </p:nvPr>
        </p:nvGraphicFramePr>
        <p:xfrm>
          <a:off x="1701800" y="6324600"/>
          <a:ext cx="9516284" cy="1358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3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50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1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16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27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22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527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813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79450">
                <a:tc>
                  <a:txBody>
                    <a:bodyPr/>
                    <a:lstStyle/>
                    <a:p>
                      <a:pPr marL="31750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7F007F"/>
                          </a:solidFill>
                          <a:latin typeface="Consolas"/>
                          <a:cs typeface="Consolas"/>
                        </a:rPr>
                        <a:t>p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color</a:t>
                      </a: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ts val="3110"/>
                        </a:lnSpc>
                      </a:pPr>
                      <a:r>
                        <a:rPr lang="en-US" sz="33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red</a:t>
                      </a:r>
                      <a:r>
                        <a:rPr sz="33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;</a:t>
                      </a:r>
                      <a:endParaRPr sz="33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7F007F"/>
                          </a:solidFill>
                          <a:latin typeface="Consolas"/>
                          <a:cs typeface="Consolas"/>
                        </a:rPr>
                        <a:t>p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color</a:t>
                      </a: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33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green</a:t>
                      </a:r>
                      <a:r>
                        <a:rPr sz="33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;</a:t>
                      </a:r>
                      <a:endParaRPr sz="3300" dirty="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/*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this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one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wins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 dirty="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*/</a:t>
                      </a:r>
                      <a:endParaRPr sz="3300" dirty="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53BF5828-C179-47F5-ACAD-671516A368A6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463" y="406400"/>
            <a:ext cx="492633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{}</a:t>
            </a:r>
            <a:r>
              <a:rPr lang="en-US" dirty="0"/>
              <a:t> HTML c</a:t>
            </a:r>
            <a:r>
              <a:rPr dirty="0"/>
              <a:t>hildren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6000" y="2743200"/>
            <a:ext cx="11372850" cy="6149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 marR="684530">
              <a:lnSpc>
                <a:spcPct val="102800"/>
              </a:lnSpc>
            </a:pP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In an HTML document, an element that is nested inside another element is referred to as a “child” of that element</a:t>
            </a: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43560" marR="684530" indent="-457200">
              <a:lnSpc>
                <a:spcPct val="102800"/>
              </a:lnSpc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h2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is a child of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  <a:p>
            <a:pPr marL="543560" marR="684530" indent="-457200">
              <a:lnSpc>
                <a:spcPct val="102800"/>
              </a:lnSpc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43560" marR="684530" indent="-457200">
              <a:lnSpc>
                <a:spcPct val="102800"/>
              </a:lnSpc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are children of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  <a:p>
            <a:pPr marL="86360" marR="684530">
              <a:lnSpc>
                <a:spcPct val="102800"/>
              </a:lnSpc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1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Both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h2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a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re also children of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6B3189-BF1E-454D-8858-936D83A7B826}"/>
              </a:ext>
            </a:extLst>
          </p:cNvPr>
          <p:cNvSpPr/>
          <p:nvPr/>
        </p:nvSpPr>
        <p:spPr>
          <a:xfrm>
            <a:off x="1016000" y="5097047"/>
            <a:ext cx="1165860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15D6C-0480-4563-8A9D-32908F40E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355" y="4267200"/>
            <a:ext cx="3952875" cy="37719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2EE74813-F23C-4CF0-BF3C-914F47ED9008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463" y="406400"/>
            <a:ext cx="492633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{}</a:t>
            </a:r>
            <a:r>
              <a:rPr lang="en-US" dirty="0"/>
              <a:t> HTML c</a:t>
            </a:r>
            <a:r>
              <a:rPr dirty="0"/>
              <a:t>hildren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4896" y="2590800"/>
            <a:ext cx="11372850" cy="602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 marR="684530">
              <a:lnSpc>
                <a:spcPct val="102800"/>
              </a:lnSpc>
            </a:pP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In CSS, to style only elements that are inside another element, use this syntax:</a:t>
            </a: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parent child 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: value; }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r>
              <a:rPr lang="en-US" sz="40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4000" dirty="0">
                <a:solidFill>
                  <a:srgbClr val="7F007F"/>
                </a:solidFill>
                <a:latin typeface="Consolas"/>
                <a:cs typeface="Consolas"/>
              </a:rPr>
              <a:t> a </a:t>
            </a: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40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4000" dirty="0" err="1">
                <a:solidFill>
                  <a:srgbClr val="0000FF"/>
                </a:solidFill>
                <a:latin typeface="Consolas"/>
                <a:cs typeface="Consolas"/>
              </a:rPr>
              <a:t>c4fe46</a:t>
            </a: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; }</a:t>
            </a: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“Change the color of links that are</a:t>
            </a:r>
          </a:p>
          <a:p>
            <a:pPr marL="86360" marR="684530">
              <a:lnSpc>
                <a:spcPct val="102800"/>
              </a:lnSpc>
            </a:pP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contained within a </a:t>
            </a:r>
            <a:r>
              <a:rPr lang="en-US" sz="3800" spc="-5" dirty="0" err="1">
                <a:solidFill>
                  <a:srgbClr val="5F5F5F"/>
                </a:solidFill>
                <a:latin typeface="Georgia"/>
                <a:cs typeface="Georgia"/>
              </a:rPr>
              <a:t>nav</a:t>
            </a: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”</a:t>
            </a: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6B3189-BF1E-454D-8858-936D83A7B826}"/>
              </a:ext>
            </a:extLst>
          </p:cNvPr>
          <p:cNvSpPr/>
          <p:nvPr/>
        </p:nvSpPr>
        <p:spPr>
          <a:xfrm>
            <a:off x="1016000" y="5097047"/>
            <a:ext cx="1165860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15D6C-0480-4563-8A9D-32908F40E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0" y="5257800"/>
            <a:ext cx="39528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57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2F734838-1AC8-4915-8703-8CFD7138C155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463" y="406400"/>
            <a:ext cx="492633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Children are</a:t>
            </a:r>
            <a:r>
              <a:rPr spc="-100"/>
              <a:t> </a:t>
            </a:r>
            <a:r>
              <a:t>specific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4176" y="2670101"/>
            <a:ext cx="11372850" cy="30249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 marR="684530">
              <a:lnSpc>
                <a:spcPct val="102800"/>
              </a:lnSpc>
            </a:pP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Children elements </a:t>
            </a:r>
            <a:r>
              <a:rPr sz="3800" b="1" dirty="0">
                <a:solidFill>
                  <a:srgbClr val="5F5F5F"/>
                </a:solidFill>
                <a:latin typeface="Georgia"/>
                <a:cs typeface="Georgia"/>
              </a:rPr>
              <a:t>inherit </a:t>
            </a: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sz="3800" dirty="0">
                <a:solidFill>
                  <a:srgbClr val="5F5F5F"/>
                </a:solidFill>
                <a:latin typeface="Georgia"/>
                <a:cs typeface="Georgia"/>
              </a:rPr>
              <a:t>from  </a:t>
            </a: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their parents</a:t>
            </a: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 but </a:t>
            </a:r>
            <a:r>
              <a:rPr sz="3800" dirty="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sz="3800" b="1" spc="-25" dirty="0">
                <a:solidFill>
                  <a:srgbClr val="5F5F5F"/>
                </a:solidFill>
                <a:latin typeface="Georgia"/>
                <a:cs typeface="Georgia"/>
              </a:rPr>
              <a:t>override </a:t>
            </a: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with their own</a:t>
            </a:r>
            <a:r>
              <a:rPr sz="3800" spc="-7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style</a:t>
            </a: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sz="38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000" dirty="0">
              <a:latin typeface="Times New Roman"/>
              <a:cs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6B3189-BF1E-454D-8858-936D83A7B826}"/>
              </a:ext>
            </a:extLst>
          </p:cNvPr>
          <p:cNvSpPr/>
          <p:nvPr/>
        </p:nvSpPr>
        <p:spPr>
          <a:xfrm>
            <a:off x="1016000" y="5097047"/>
            <a:ext cx="116586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r>
              <a:rPr lang="en-US" sz="31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3100" dirty="0" err="1">
                <a:solidFill>
                  <a:srgbClr val="0000FF"/>
                </a:solidFill>
                <a:latin typeface="Consolas"/>
                <a:cs typeface="Consolas"/>
              </a:rPr>
              <a:t>daa645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; }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/* all paragraphs</a:t>
            </a:r>
            <a:r>
              <a:rPr lang="en-US" sz="31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*/</a:t>
            </a:r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  <a:p>
            <a:pPr lvl="0"/>
            <a:endParaRPr lang="en-US" sz="28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lvl="0"/>
            <a:r>
              <a:rPr lang="en-US" sz="3100" dirty="0">
                <a:solidFill>
                  <a:srgbClr val="7F007F"/>
                </a:solidFill>
                <a:latin typeface="Consolas"/>
                <a:cs typeface="Consolas"/>
              </a:rPr>
              <a:t>b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3100" dirty="0" err="1">
                <a:solidFill>
                  <a:srgbClr val="0000FF"/>
                </a:solidFill>
                <a:latin typeface="Consolas"/>
                <a:cs typeface="Consolas"/>
              </a:rPr>
              <a:t>e7c0c8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; }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/* bold text in general</a:t>
            </a:r>
            <a:r>
              <a:rPr lang="en-US" sz="31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*/</a:t>
            </a:r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  <a:p>
            <a:pPr lvl="0"/>
            <a:endParaRPr lang="en-US" sz="28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lvl="0"/>
            <a:r>
              <a:rPr lang="en-US" sz="3100" dirty="0">
                <a:solidFill>
                  <a:srgbClr val="7F007F"/>
                </a:solidFill>
                <a:latin typeface="Consolas"/>
                <a:cs typeface="Consolas"/>
              </a:rPr>
              <a:t>p b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3100" dirty="0" err="1">
                <a:solidFill>
                  <a:srgbClr val="0000FF"/>
                </a:solidFill>
                <a:latin typeface="Consolas"/>
                <a:cs typeface="Consolas"/>
              </a:rPr>
              <a:t>c4fe46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; }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/* bold text in paragraphs</a:t>
            </a:r>
            <a:r>
              <a:rPr lang="en-US" sz="31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*/</a:t>
            </a:r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88078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6A61181-8A04-4245-8446-5BDA9824900F}"/>
              </a:ext>
            </a:extLst>
          </p:cNvPr>
          <p:cNvSpPr/>
          <p:nvPr/>
        </p:nvSpPr>
        <p:spPr>
          <a:xfrm>
            <a:off x="0" y="0"/>
            <a:ext cx="13004800" cy="972312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4310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25A200D-8E5D-4289-9EDA-55947D12012E}"/>
              </a:ext>
            </a:extLst>
          </p:cNvPr>
          <p:cNvSpPr/>
          <p:nvPr/>
        </p:nvSpPr>
        <p:spPr>
          <a:xfrm>
            <a:off x="-25400" y="0"/>
            <a:ext cx="130302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Practice file organization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530667" y="2057400"/>
            <a:ext cx="10534333" cy="7325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28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</a:rPr>
              <a:t>Create a folder for your images and move all images there </a:t>
            </a: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Fix the paths in all your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onsolas"/>
                <a:cs typeface="Consolas"/>
              </a:rPr>
              <a:t>src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 tags so that images show like before</a:t>
            </a:r>
          </a:p>
          <a:p>
            <a:pPr marL="12700" marR="508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28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28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Create a new file called </a:t>
            </a:r>
            <a:r>
              <a:rPr lang="en-US" sz="2800" b="1" dirty="0">
                <a:solidFill>
                  <a:srgbClr val="5F5F5F"/>
                </a:solidFill>
                <a:latin typeface="Georgia"/>
                <a:cs typeface="Georgia"/>
              </a:rPr>
              <a:t>styles.css</a:t>
            </a:r>
            <a:endParaRPr lang="en-US" sz="28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Copy and paste the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inside 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spc="-1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&gt;&lt;/</a:t>
            </a:r>
            <a:r>
              <a:rPr lang="en-US" sz="2800" spc="-1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2800" spc="-93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into that .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file</a:t>
            </a:r>
          </a:p>
          <a:p>
            <a:pPr marL="489585" indent="-457200"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89585" indent="-457200"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Add a link to your new stylesheet on all of your webpages:</a:t>
            </a:r>
          </a:p>
          <a:p>
            <a:pPr marL="32385">
              <a:buSzPct val="74137"/>
              <a:tabLst>
                <a:tab pos="437515" algn="l"/>
                <a:tab pos="43815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link </a:t>
            </a:r>
            <a:r>
              <a:rPr lang="en-US" sz="28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="styles.css"</a:t>
            </a:r>
            <a:r>
              <a:rPr lang="en-US" sz="28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onsolas"/>
                <a:cs typeface="Consolas"/>
              </a:rPr>
              <a:t>rel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="stylesheet"&gt;</a:t>
            </a:r>
            <a:endParaRPr lang="en-US" sz="2800" dirty="0">
              <a:latin typeface="Times New Roman"/>
              <a:cs typeface="Times New Roman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89585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>
              <a:buSzPct val="74137"/>
              <a:tabLst>
                <a:tab pos="417195" algn="l"/>
                <a:tab pos="41783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Prettify your CSS and HTML so that it’s easy to read</a:t>
            </a:r>
          </a:p>
          <a:p>
            <a:pPr marL="584200" marR="5080" indent="-5715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Use indentation and whitespace</a:t>
            </a: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05200" y="5676900"/>
            <a:ext cx="5988050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306195" algn="l"/>
                <a:tab pos="2583180" algn="l"/>
                <a:tab pos="3942079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THE	CSS	B</a:t>
            </a:r>
            <a:r>
              <a:rPr sz="7800" b="1" spc="-120" dirty="0">
                <a:solidFill>
                  <a:srgbClr val="FFFFFF"/>
                </a:solidFill>
                <a:latin typeface="Bebas Neue Bold"/>
                <a:cs typeface="Bebas Neue Bold"/>
              </a:rPr>
              <a:t>O</a:t>
            </a: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X	MODEL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54699" y="2870200"/>
            <a:ext cx="2095500" cy="2095500"/>
          </a:xfrm>
          <a:custGeom>
            <a:avLst/>
            <a:gdLst/>
            <a:ahLst/>
            <a:cxnLst/>
            <a:rect l="l" t="t" r="r" b="b"/>
            <a:pathLst>
              <a:path w="2095500" h="2095500">
                <a:moveTo>
                  <a:pt x="0" y="0"/>
                </a:moveTo>
                <a:lnTo>
                  <a:pt x="2095400" y="0"/>
                </a:lnTo>
                <a:lnTo>
                  <a:pt x="2095400" y="2095400"/>
                </a:lnTo>
                <a:lnTo>
                  <a:pt x="0" y="20954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4060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91100" y="406400"/>
            <a:ext cx="30181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CSS </a:t>
            </a:r>
            <a:r>
              <a:rPr spc="-25" dirty="0"/>
              <a:t>BOX</a:t>
            </a:r>
            <a:r>
              <a:rPr spc="-100" dirty="0"/>
              <a:t> </a:t>
            </a:r>
            <a:r>
              <a:rPr dirty="0"/>
              <a:t>MODEL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84300" y="3022600"/>
            <a:ext cx="10596880" cy="44242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b="1" dirty="0">
                <a:solidFill>
                  <a:srgbClr val="5F5F5F"/>
                </a:solidFill>
                <a:latin typeface="Bebas Neue Bold"/>
                <a:cs typeface="Bebas Neue Bold"/>
              </a:rPr>
              <a:t>Content</a:t>
            </a:r>
            <a:r>
              <a:rPr sz="3600" b="1" spc="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</a:t>
            </a:r>
            <a:r>
              <a:rPr sz="3600" spc="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stuff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 the</a:t>
            </a:r>
            <a:r>
              <a:rPr sz="3600" spc="-114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box</a:t>
            </a:r>
            <a:endParaRPr sz="3600" dirty="0"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  <a:spcBef>
                <a:spcPts val="3479"/>
              </a:spcBef>
            </a:pPr>
            <a:r>
              <a:rPr sz="5000" b="1" dirty="0">
                <a:solidFill>
                  <a:srgbClr val="5F5F5F"/>
                </a:solidFill>
                <a:latin typeface="Bebas Neue Bold"/>
                <a:cs typeface="Bebas Neue Bold"/>
              </a:rPr>
              <a:t>Padding</a:t>
            </a:r>
            <a:r>
              <a:rPr sz="3600" b="1" spc="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bubble </a:t>
            </a:r>
            <a:r>
              <a:rPr sz="36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wrap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 packing</a:t>
            </a:r>
            <a:r>
              <a:rPr sz="3600" spc="-2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peanuts</a:t>
            </a:r>
            <a:endParaRPr sz="3600" dirty="0"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  <a:spcBef>
                <a:spcPts val="3479"/>
              </a:spcBef>
            </a:pPr>
            <a:r>
              <a:rPr sz="5000" b="1" dirty="0">
                <a:solidFill>
                  <a:srgbClr val="5F5F5F"/>
                </a:solidFill>
                <a:latin typeface="Bebas Neue Bold"/>
                <a:cs typeface="Bebas Neue Bold"/>
              </a:rPr>
              <a:t>Border</a:t>
            </a:r>
            <a:r>
              <a:rPr sz="3600" b="1" spc="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sides </a:t>
            </a:r>
            <a:r>
              <a:rPr sz="36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of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</a:t>
            </a:r>
            <a:r>
              <a:rPr sz="3600" spc="-8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box</a:t>
            </a:r>
            <a:endParaRPr sz="3600" dirty="0"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  <a:spcBef>
                <a:spcPts val="3479"/>
              </a:spcBef>
            </a:pPr>
            <a:r>
              <a:rPr sz="5000" b="1" dirty="0">
                <a:solidFill>
                  <a:srgbClr val="5F5F5F"/>
                </a:solidFill>
                <a:latin typeface="Bebas Neue Bold"/>
                <a:cs typeface="Bebas Neue Bold"/>
              </a:rPr>
              <a:t>Margin</a:t>
            </a:r>
            <a:r>
              <a:rPr sz="3600" b="1" spc="7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space between multiple</a:t>
            </a:r>
            <a:r>
              <a:rPr sz="3600" spc="-9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6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boxes</a:t>
            </a:r>
            <a:endParaRPr sz="3600" dirty="0"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78644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91100" y="406400"/>
            <a:ext cx="30181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CSS </a:t>
            </a:r>
            <a:r>
              <a:rPr spc="-25" dirty="0"/>
              <a:t>BOX</a:t>
            </a:r>
            <a:r>
              <a:rPr spc="-100" dirty="0"/>
              <a:t> </a:t>
            </a:r>
            <a:r>
              <a:rPr dirty="0"/>
              <a:t>MODEL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2C239B-7A0B-4B6D-B309-2285A771B486}"/>
              </a:ext>
            </a:extLst>
          </p:cNvPr>
          <p:cNvGrpSpPr/>
          <p:nvPr/>
        </p:nvGrpSpPr>
        <p:grpSpPr>
          <a:xfrm>
            <a:off x="-2223" y="1676400"/>
            <a:ext cx="13004800" cy="8182578"/>
            <a:chOff x="-2223" y="1676400"/>
            <a:chExt cx="13004800" cy="818257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5168" r="5997"/>
            <a:stretch/>
          </p:blipFill>
          <p:spPr>
            <a:xfrm>
              <a:off x="-2223" y="1676400"/>
              <a:ext cx="13004800" cy="761107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9AABEF1-B2B5-47F8-8312-D9925BCCD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223" y="9067800"/>
              <a:ext cx="13004800" cy="7911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323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64200" y="406400"/>
            <a:ext cx="167576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65" dirty="0"/>
              <a:t>P</a:t>
            </a:r>
            <a:r>
              <a:rPr dirty="0"/>
              <a:t>adding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9800" y="4114800"/>
            <a:ext cx="7829550" cy="5344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sz="2800" dirty="0">
              <a:latin typeface="Consolas" panose="020B0609020204030204" pitchFamily="49" charset="0"/>
              <a:cs typeface="Courier New"/>
            </a:endParaRPr>
          </a:p>
          <a:p>
            <a:pPr marL="698500" marR="2245360" indent="45720">
              <a:lnSpc>
                <a:spcPct val="112000"/>
              </a:lnSpc>
            </a:pP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padding-top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: 20px;  </a:t>
            </a: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padding-right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5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px;  </a:t>
            </a: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padding-bottom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40px;  </a:t>
            </a: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padding-left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0px;</a:t>
            </a: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Shorter way:</a:t>
            </a: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</a:p>
          <a:p>
            <a:pPr marL="744220">
              <a:lnSpc>
                <a:spcPct val="100000"/>
              </a:lnSpc>
              <a:spcBef>
                <a:spcPts val="459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: 20px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5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px 40px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0px;</a:t>
            </a: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39800" y="2222500"/>
            <a:ext cx="10634980" cy="14311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Padding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creates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space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inside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1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 element.</a:t>
            </a:r>
          </a:p>
          <a:p>
            <a:pPr marL="12700">
              <a:lnSpc>
                <a:spcPct val="100000"/>
              </a:lnSpc>
            </a:pPr>
            <a:br>
              <a:rPr lang="en-US"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</a:br>
            <a:r>
              <a:rPr lang="en-US"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Padding affects how far content is from the border.</a:t>
            </a:r>
            <a:endParaRPr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082" y="4455814"/>
            <a:ext cx="5958688" cy="183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1225" y="406400"/>
            <a:ext cx="61931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REVIEW: </a:t>
            </a:r>
            <a:r>
              <a:rPr spc="-10"/>
              <a:t>WEBPAGE</a:t>
            </a:r>
            <a:r>
              <a:rPr spc="-95"/>
              <a:t> </a:t>
            </a:r>
            <a:r>
              <a:t>COMPONENTS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775EE5E-6FA2-4D74-9AC6-D30C433EAC52}"/>
              </a:ext>
            </a:extLst>
          </p:cNvPr>
          <p:cNvSpPr/>
          <p:nvPr/>
        </p:nvSpPr>
        <p:spPr>
          <a:xfrm>
            <a:off x="9341191" y="3149539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5A50BFA-0518-40EB-B341-5E434AF97A69}"/>
              </a:ext>
            </a:extLst>
          </p:cNvPr>
          <p:cNvSpPr/>
          <p:nvPr/>
        </p:nvSpPr>
        <p:spPr>
          <a:xfrm>
            <a:off x="9918700" y="3904005"/>
            <a:ext cx="1153985" cy="7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0E20654-B28A-4A6C-A528-6318E107AE93}"/>
              </a:ext>
            </a:extLst>
          </p:cNvPr>
          <p:cNvSpPr/>
          <p:nvPr/>
        </p:nvSpPr>
        <p:spPr>
          <a:xfrm>
            <a:off x="5349024" y="3149539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3710D7C-50D8-42C0-BF46-4D9592C6C6C5}"/>
              </a:ext>
            </a:extLst>
          </p:cNvPr>
          <p:cNvSpPr/>
          <p:nvPr/>
        </p:nvSpPr>
        <p:spPr>
          <a:xfrm>
            <a:off x="1356859" y="3149539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C7B7A84-8DC6-46C4-A040-0946E7D9F6CB}"/>
              </a:ext>
            </a:extLst>
          </p:cNvPr>
          <p:cNvSpPr/>
          <p:nvPr/>
        </p:nvSpPr>
        <p:spPr>
          <a:xfrm>
            <a:off x="5918200" y="3746500"/>
            <a:ext cx="1168400" cy="111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E888E62E-76D4-4FDF-8A2D-0CF0F64BF356}"/>
              </a:ext>
            </a:extLst>
          </p:cNvPr>
          <p:cNvSpPr/>
          <p:nvPr/>
        </p:nvSpPr>
        <p:spPr>
          <a:xfrm>
            <a:off x="2019300" y="3810000"/>
            <a:ext cx="977900" cy="990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65D21C2C-3457-4FF5-8B6E-F63F42433BF4}"/>
              </a:ext>
            </a:extLst>
          </p:cNvPr>
          <p:cNvSpPr txBox="1"/>
          <p:nvPr/>
        </p:nvSpPr>
        <p:spPr>
          <a:xfrm>
            <a:off x="992619" y="6095758"/>
            <a:ext cx="3036570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635" algn="ctr">
              <a:lnSpc>
                <a:spcPct val="124800"/>
              </a:lnSpc>
            </a:pPr>
            <a:r>
              <a:rPr lang="en-US" sz="4600" b="1" dirty="0">
                <a:solidFill>
                  <a:srgbClr val="5F5F5F"/>
                </a:solidFill>
                <a:latin typeface="Bebas Neue Bold"/>
                <a:cs typeface="Bebas Neue Bold"/>
              </a:rPr>
              <a:t>html</a:t>
            </a:r>
            <a:r>
              <a:rPr sz="2500" b="1" spc="-5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b="1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lang="en-US" sz="2500" spc="-5" dirty="0">
                <a:solidFill>
                  <a:srgbClr val="525252"/>
                </a:solidFill>
                <a:latin typeface="Georgia"/>
                <a:cs typeface="Georgia"/>
              </a:rPr>
              <a:t>Structures and organizes content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1AEC2D32-BEB4-4BF3-8661-51EFB6EA03B7}"/>
              </a:ext>
            </a:extLst>
          </p:cNvPr>
          <p:cNvSpPr txBox="1"/>
          <p:nvPr/>
        </p:nvSpPr>
        <p:spPr>
          <a:xfrm>
            <a:off x="4814798" y="6090424"/>
            <a:ext cx="3383279" cy="18614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060" marR="5080" indent="-213995" algn="ctr">
              <a:lnSpc>
                <a:spcPct val="126200"/>
              </a:lnSpc>
            </a:pPr>
            <a:r>
              <a:rPr lang="en-US" sz="4600" b="1" dirty="0" err="1">
                <a:solidFill>
                  <a:srgbClr val="5F5F5F"/>
                </a:solidFill>
                <a:latin typeface="Bebas Neue Bold"/>
                <a:cs typeface="Bebas Neue Bold"/>
              </a:rPr>
              <a:t>css</a:t>
            </a:r>
            <a:r>
              <a:rPr sz="2500" b="1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226060" marR="5080" indent="-213995" algn="ctr">
              <a:lnSpc>
                <a:spcPct val="126200"/>
              </a:lnSpc>
            </a:pPr>
            <a:r>
              <a:rPr sz="2500" spc="-5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r>
              <a:rPr lang="en-US" sz="2500" spc="-5" dirty="0">
                <a:solidFill>
                  <a:srgbClr val="525252"/>
                </a:solidFill>
                <a:latin typeface="Georgia"/>
                <a:cs typeface="Georgia"/>
              </a:rPr>
              <a:t>S</a:t>
            </a:r>
            <a:r>
              <a:rPr lang="en-US" sz="2500" dirty="0">
                <a:solidFill>
                  <a:srgbClr val="525252"/>
                </a:solidFill>
                <a:latin typeface="Georgia"/>
                <a:cs typeface="Georgia"/>
              </a:rPr>
              <a:t>tyles the markup and creates layout</a:t>
            </a:r>
            <a:endParaRPr sz="2500" dirty="0">
              <a:latin typeface="Georgia"/>
              <a:cs typeface="Georgia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03B5C8C-DCB3-479B-88E7-7C60EDD1D20F}"/>
              </a:ext>
            </a:extLst>
          </p:cNvPr>
          <p:cNvSpPr txBox="1"/>
          <p:nvPr/>
        </p:nvSpPr>
        <p:spPr>
          <a:xfrm>
            <a:off x="8775954" y="6096330"/>
            <a:ext cx="3646170" cy="18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9065" algn="ctr">
              <a:lnSpc>
                <a:spcPct val="124300"/>
              </a:lnSpc>
            </a:pPr>
            <a:r>
              <a:rPr lang="en-US" sz="4600" b="1" err="1">
                <a:solidFill>
                  <a:srgbClr val="5F5F5F"/>
                </a:solidFill>
                <a:latin typeface="Bebas Neue Bold"/>
                <a:cs typeface="Bebas Neue Bold"/>
              </a:rPr>
              <a:t>Javascript</a:t>
            </a:r>
            <a:r>
              <a:rPr sz="2500" b="1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spc="-5">
              <a:solidFill>
                <a:srgbClr val="525252"/>
              </a:solidFill>
              <a:latin typeface="Georgia"/>
              <a:cs typeface="Georgia"/>
            </a:endParaRPr>
          </a:p>
          <a:p>
            <a:pPr marL="12700" marR="5080" indent="139065" algn="ctr">
              <a:lnSpc>
                <a:spcPct val="124300"/>
              </a:lnSpc>
            </a:pPr>
            <a:r>
              <a:rPr lang="en-US" sz="2500">
                <a:solidFill>
                  <a:srgbClr val="525252"/>
                </a:solidFill>
                <a:latin typeface="Georgia"/>
                <a:cs typeface="Georgia"/>
              </a:rPr>
              <a:t>B</a:t>
            </a:r>
            <a:r>
              <a:rPr sz="2500">
                <a:solidFill>
                  <a:srgbClr val="525252"/>
                </a:solidFill>
                <a:latin typeface="Georgia"/>
                <a:cs typeface="Georgia"/>
              </a:rPr>
              <a:t>ring</a:t>
            </a:r>
            <a:r>
              <a:rPr lang="en-US" sz="2500">
                <a:solidFill>
                  <a:srgbClr val="525252"/>
                </a:solidFill>
                <a:latin typeface="Georgia"/>
                <a:cs typeface="Georgia"/>
              </a:rPr>
              <a:t>s</a:t>
            </a:r>
            <a:r>
              <a:rPr sz="2500" spc="-5">
                <a:solidFill>
                  <a:srgbClr val="525252"/>
                </a:solidFill>
                <a:latin typeface="Georgia"/>
                <a:cs typeface="Georgia"/>
              </a:rPr>
              <a:t> content </a:t>
            </a:r>
            <a:r>
              <a:rPr sz="2500">
                <a:solidFill>
                  <a:srgbClr val="525252"/>
                </a:solidFill>
                <a:latin typeface="Georgia"/>
                <a:cs typeface="Georgia"/>
              </a:rPr>
              <a:t>and </a:t>
            </a:r>
            <a:r>
              <a:rPr sz="2500" spc="-5">
                <a:solidFill>
                  <a:srgbClr val="525252"/>
                </a:solidFill>
                <a:latin typeface="Georgia"/>
                <a:cs typeface="Georgia"/>
              </a:rPr>
              <a:t>design to</a:t>
            </a:r>
            <a:r>
              <a:rPr sz="2500" spc="-15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r>
              <a:rPr sz="2500" spc="-5">
                <a:solidFill>
                  <a:srgbClr val="525252"/>
                </a:solidFill>
                <a:latin typeface="Georgia"/>
                <a:cs typeface="Georgia"/>
              </a:rPr>
              <a:t>life</a:t>
            </a:r>
            <a:endParaRPr sz="25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64200" y="406400"/>
            <a:ext cx="167576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65" dirty="0"/>
              <a:t>P</a:t>
            </a:r>
            <a:r>
              <a:rPr dirty="0"/>
              <a:t>adding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10982" y="2436574"/>
            <a:ext cx="9982200" cy="2215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6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Padding is useful for moving content away from the edges of its container.</a:t>
            </a:r>
          </a:p>
          <a:p>
            <a:pPr marL="12700">
              <a:lnSpc>
                <a:spcPct val="100000"/>
              </a:lnSpc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36" y="4495799"/>
            <a:ext cx="4033838" cy="25316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4335298"/>
            <a:ext cx="4114800" cy="285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33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64200" y="406400"/>
            <a:ext cx="167576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65" dirty="0"/>
              <a:t>P</a:t>
            </a:r>
            <a:r>
              <a:rPr dirty="0"/>
              <a:t>adding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58900" y="2286000"/>
            <a:ext cx="9715500" cy="60544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</a:t>
            </a:r>
            <a:r>
              <a:rPr lang="en-US" sz="3200" b="1" spc="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top/bottom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 </a:t>
            </a:r>
            <a:r>
              <a:rPr lang="en-US" sz="3200" b="1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left/right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padding</a:t>
            </a:r>
            <a:r>
              <a:rPr lang="en-US" sz="3200" spc="-9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match…</a:t>
            </a:r>
            <a:endParaRPr lang="en-US" sz="3200" dirty="0">
              <a:latin typeface="Georgia" panose="02040502050405020303" pitchFamily="18" charset="0"/>
              <a:cs typeface="Lora"/>
            </a:endParaRPr>
          </a:p>
          <a:p>
            <a:pPr marL="469900" lvl="1"/>
            <a:endParaRPr lang="en-US" sz="28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469900" lvl="1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lang="en-US" sz="28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padding-top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20px;  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padding-right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10px;  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padding-bottom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20px;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padding-left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10px;</a:t>
            </a:r>
          </a:p>
          <a:p>
            <a:pPr marL="469900" lvl="1">
              <a:spcBef>
                <a:spcPts val="56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lvl="0">
              <a:spcBef>
                <a:spcPts val="560"/>
              </a:spcBef>
            </a:pPr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>
              <a:spcBef>
                <a:spcPts val="560"/>
              </a:spcBef>
            </a:pP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    Combine them!</a:t>
            </a:r>
          </a:p>
          <a:p>
            <a:pPr marL="12700">
              <a:spcBef>
                <a:spcPts val="560"/>
              </a:spcBef>
            </a:pPr>
            <a:endParaRPr lang="en-US" sz="3200" dirty="0">
              <a:latin typeface="Georgia" panose="02040502050405020303" pitchFamily="18" charset="0"/>
              <a:cs typeface="Lora"/>
            </a:endParaRPr>
          </a:p>
          <a:p>
            <a:pPr marL="469900" lvl="1"/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padding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: 20px 10px; }</a:t>
            </a:r>
          </a:p>
        </p:txBody>
      </p:sp>
    </p:spTree>
    <p:extLst>
      <p:ext uri="{BB962C8B-B14F-4D97-AF65-F5344CB8AC3E}">
        <p14:creationId xmlns:p14="http://schemas.microsoft.com/office/powerpoint/2010/main" val="2549875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64200" y="406400"/>
            <a:ext cx="167576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65" dirty="0"/>
              <a:t>P</a:t>
            </a:r>
            <a:r>
              <a:rPr dirty="0"/>
              <a:t>adding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20800" y="2362200"/>
            <a:ext cx="9296400" cy="60544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</a:t>
            </a:r>
            <a:r>
              <a:rPr lang="en-US" sz="3200" b="1" spc="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all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padding</a:t>
            </a:r>
            <a:r>
              <a:rPr lang="en-US" sz="3200" spc="-9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matches…</a:t>
            </a:r>
            <a:endParaRPr lang="en-US" sz="3200" dirty="0">
              <a:latin typeface="Georgia" panose="02040502050405020303" pitchFamily="18" charset="0"/>
              <a:cs typeface="Lora"/>
            </a:endParaRPr>
          </a:p>
          <a:p>
            <a:pPr marL="469900" lvl="1"/>
            <a:endParaRPr lang="en-US" sz="28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469900" lvl="1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lang="en-US" sz="28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padding-top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20px;  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padding-right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20px;  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padding-bottom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20px;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padding-left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20px;</a:t>
            </a:r>
          </a:p>
          <a:p>
            <a:pPr marL="469900" lvl="1">
              <a:spcBef>
                <a:spcPts val="56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lvl="0">
              <a:spcBef>
                <a:spcPts val="560"/>
              </a:spcBef>
            </a:pPr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>
              <a:spcBef>
                <a:spcPts val="560"/>
              </a:spcBef>
            </a:pP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   Combine EVEN MORE!</a:t>
            </a:r>
          </a:p>
          <a:p>
            <a:pPr marL="12700">
              <a:spcBef>
                <a:spcPts val="560"/>
              </a:spcBef>
            </a:pPr>
            <a:endParaRPr lang="en-US" sz="3200" dirty="0">
              <a:latin typeface="Georgia" panose="02040502050405020303" pitchFamily="18" charset="0"/>
              <a:cs typeface="Lora"/>
            </a:endParaRPr>
          </a:p>
          <a:p>
            <a:pPr marL="469900" lvl="1"/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padding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: 20px; }</a:t>
            </a:r>
          </a:p>
        </p:txBody>
      </p:sp>
    </p:spTree>
    <p:extLst>
      <p:ext uri="{BB962C8B-B14F-4D97-AF65-F5344CB8AC3E}">
        <p14:creationId xmlns:p14="http://schemas.microsoft.com/office/powerpoint/2010/main" val="2849577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64200" y="406400"/>
            <a:ext cx="167576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65" dirty="0"/>
              <a:t>P</a:t>
            </a:r>
            <a:r>
              <a:rPr dirty="0"/>
              <a:t>adding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30400" y="2667000"/>
            <a:ext cx="9372600" cy="62352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Padding can be applied only to the top, only to the bottom, and so on – or any combination of those:</a:t>
            </a:r>
          </a:p>
          <a:p>
            <a:pPr marL="12700">
              <a:lnSpc>
                <a:spcPct val="100000"/>
              </a:lnSpc>
            </a:pPr>
            <a:endParaRPr lang="en-US"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</a:p>
          <a:p>
            <a:pPr marL="744220">
              <a:lnSpc>
                <a:spcPct val="100000"/>
              </a:lnSpc>
              <a:spcBef>
                <a:spcPts val="459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padding-left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40px;</a:t>
            </a: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/>
            <a:endParaRPr lang="en-US" sz="32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12700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lang="en-US" sz="3200" dirty="0">
              <a:latin typeface="Consolas" panose="020B0609020204030204" pitchFamily="49" charset="0"/>
              <a:cs typeface="Courier New"/>
            </a:endParaRPr>
          </a:p>
          <a:p>
            <a:pPr marL="698500" marR="2245360" indent="45720">
              <a:lnSpc>
                <a:spcPct val="112000"/>
              </a:lnSpc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padding-top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20px; </a:t>
            </a:r>
          </a:p>
          <a:p>
            <a:pPr marL="698500" marR="2245360" indent="45720">
              <a:lnSpc>
                <a:spcPct val="112000"/>
              </a:lnSpc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padding-right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10px;</a:t>
            </a: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>
              <a:lnSpc>
                <a:spcPct val="100000"/>
              </a:lnSpc>
            </a:pPr>
            <a:endParaRPr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70894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0" y="406400"/>
            <a:ext cx="15220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MARGIN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73200" y="2338019"/>
            <a:ext cx="10263188" cy="32470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lang="en-US" sz="31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r>
              <a:rPr lang="en-US" sz="3600" spc="-10" dirty="0">
                <a:solidFill>
                  <a:srgbClr val="5F5F5F"/>
                </a:solidFill>
                <a:latin typeface="Georgia" panose="02040502050405020303" pitchFamily="18" charset="0"/>
              </a:rPr>
              <a:t>Margin moves elements away from one another.</a:t>
            </a:r>
          </a:p>
          <a:p>
            <a:pPr marL="12700">
              <a:lnSpc>
                <a:spcPct val="100000"/>
              </a:lnSpc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1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1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1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1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1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1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1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1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1">
              <a:spcBef>
                <a:spcPts val="560"/>
              </a:spcBef>
            </a:pP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2A67D-799C-48FE-83E6-A4065411A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3961541"/>
            <a:ext cx="5935549" cy="41800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FF62A9-2FBE-4CA3-824E-EF2A09C9BD24}"/>
              </a:ext>
            </a:extLst>
          </p:cNvPr>
          <p:cNvSpPr/>
          <p:nvPr/>
        </p:nvSpPr>
        <p:spPr>
          <a:xfrm>
            <a:off x="1479550" y="5202627"/>
            <a:ext cx="6502400" cy="169790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</a:p>
          <a:p>
            <a:pPr marL="744220">
              <a:lnSpc>
                <a:spcPct val="100000"/>
              </a:lnSpc>
              <a:spcBef>
                <a:spcPts val="459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margin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6px;</a:t>
            </a: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3861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0" y="406400"/>
            <a:ext cx="15220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MARGIN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785302" y="2438400"/>
            <a:ext cx="9432290" cy="66379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Margin c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reates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space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outside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an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element.  </a:t>
            </a: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Same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abbreviation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style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and rules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as</a:t>
            </a:r>
            <a:r>
              <a:rPr sz="3100" spc="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padding</a:t>
            </a:r>
            <a:endParaRPr sz="3100" dirty="0"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295"/>
              </a:spcBef>
            </a:pPr>
            <a:endParaRPr lang="en-US" sz="24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1"/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lang="en-US" sz="24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155700" marR="2245360" lvl="1" indent="45720">
              <a:lnSpc>
                <a:spcPct val="112000"/>
              </a:lnSpc>
            </a:pP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margin-top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20px;  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margin-right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5px;  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margin-bottom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40px;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margin-left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10px;</a:t>
            </a:r>
          </a:p>
          <a:p>
            <a:pPr marL="469900" lvl="1">
              <a:spcBef>
                <a:spcPts val="560"/>
              </a:spcBef>
            </a:pP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469900" lvl="1">
              <a:spcBef>
                <a:spcPts val="560"/>
              </a:spcBef>
            </a:pPr>
            <a:endParaRPr lang="en-US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69900" lvl="1">
              <a:spcBef>
                <a:spcPts val="560"/>
              </a:spcBef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Is the same as</a:t>
            </a:r>
          </a:p>
          <a:p>
            <a:pPr marL="469900" lvl="1">
              <a:spcBef>
                <a:spcPts val="560"/>
              </a:spcBef>
            </a:pPr>
            <a:endParaRPr lang="en-US" sz="16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69900" lvl="1">
              <a:spcBef>
                <a:spcPts val="560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margin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20px 5px 40px 10px; }</a:t>
            </a:r>
          </a:p>
          <a:p>
            <a:pPr marL="469900" lvl="1">
              <a:spcBef>
                <a:spcPts val="560"/>
              </a:spcBef>
            </a:pP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19697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0" y="406400"/>
            <a:ext cx="15220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MARGIN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84300" y="2425700"/>
            <a:ext cx="9432290" cy="3729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You can give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margin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2800" spc="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</a:t>
            </a:r>
            <a:r>
              <a:rPr lang="en-US" sz="2800" b="1" spc="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negative 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value 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</a:t>
            </a:r>
            <a:r>
              <a:rPr lang="en-US" sz="2800" spc="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shift 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elements in the opposite 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direction.</a:t>
            </a:r>
          </a:p>
          <a:p>
            <a:pPr marL="469900" lvl="1"/>
            <a:endParaRPr lang="en-US" sz="28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469900" lvl="1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lang="en-US" sz="28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margin-top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-20px;</a:t>
            </a:r>
          </a:p>
          <a:p>
            <a:pPr marL="469900" lvl="1">
              <a:spcBef>
                <a:spcPts val="56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469900" lvl="1">
              <a:spcBef>
                <a:spcPts val="560"/>
              </a:spcBef>
            </a:pP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69900" lvl="1">
              <a:spcBef>
                <a:spcPts val="560"/>
              </a:spcBef>
            </a:pP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This may result in overlapping text!</a:t>
            </a: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20" y="6705600"/>
            <a:ext cx="87820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187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BCD748DA-48A6-4BA3-A5FC-DA0032ACD295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algn="ctr">
              <a:lnSpc>
                <a:spcPts val="5995"/>
              </a:lnSpc>
            </a:pPr>
            <a:r>
              <a:rPr lang="en-US" dirty="0"/>
              <a:t>negativity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646F92-1B2E-4E1E-B043-3FF773AA1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0"/>
            <a:ext cx="13004800" cy="51178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A71A8B-F384-4675-9611-F1F6181ED98C}"/>
              </a:ext>
            </a:extLst>
          </p:cNvPr>
          <p:cNvSpPr/>
          <p:nvPr/>
        </p:nvSpPr>
        <p:spPr>
          <a:xfrm>
            <a:off x="1701800" y="8099037"/>
            <a:ext cx="10058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lvl="0">
              <a:buClr>
                <a:srgbClr val="5F5F5F"/>
              </a:buClr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3"/>
              </a:rPr>
              <a:t>https://www.evil-bikes.com/products/following-mb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9545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A34A2C-ADB0-43DE-8EA8-3A2674A1D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7315200"/>
            <a:ext cx="11172825" cy="1943100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MARGIN</a:t>
            </a:r>
            <a:r>
              <a:rPr lang="en-US" dirty="0"/>
              <a:t> auto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425700"/>
            <a:ext cx="10147300" cy="54278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automatically center elements, you can use the </a:t>
            </a:r>
            <a:r>
              <a:rPr lang="en-US" sz="2800" spc="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property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auto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which evenly applies a margin on both sides</a:t>
            </a:r>
          </a:p>
          <a:p>
            <a:pPr marL="469900" lvl="1"/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927100" lvl="1" indent="-457200"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When using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auto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a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must be applied to the element, so that the browser knows how much margin to automatically apply</a:t>
            </a:r>
          </a:p>
          <a:p>
            <a:pPr marL="469900" lvl="1"/>
            <a:endParaRPr lang="en-US" sz="28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469900" lvl="1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lang="en-US" sz="28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margin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0 auto;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500px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</a:p>
          <a:p>
            <a:pPr marL="469900" lvl="1">
              <a:spcBef>
                <a:spcPts val="56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469900" lvl="1">
              <a:spcBef>
                <a:spcPts val="560"/>
              </a:spcBef>
            </a:pP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168806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68800" y="381000"/>
            <a:ext cx="57912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MARGIN</a:t>
            </a:r>
            <a:r>
              <a:rPr lang="en-US" dirty="0"/>
              <a:t> vs. padding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473200" y="2667000"/>
            <a:ext cx="9432290" cy="2154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Use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margin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to separate the element from the things that are around it.</a:t>
            </a:r>
          </a:p>
          <a:p>
            <a:pPr marL="469900" lvl="1"/>
            <a:endParaRPr lang="en-US" sz="28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lvl="1"/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Use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to move the element away from the edges of the block.</a:t>
            </a: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t="21693" b="11680"/>
          <a:stretch/>
        </p:blipFill>
        <p:spPr>
          <a:xfrm>
            <a:off x="2607945" y="5257800"/>
            <a:ext cx="7162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0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1600" y="406400"/>
            <a:ext cx="51727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REVIEW: HTML</a:t>
            </a:r>
            <a:r>
              <a:rPr spc="-100"/>
              <a:t> </a:t>
            </a:r>
            <a:r>
              <a:t>DOCUMENTS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9108" y="2611297"/>
            <a:ext cx="9899015" cy="524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0" marR="48895" indent="-558800">
              <a:lnSpc>
                <a:spcPct val="100000"/>
              </a:lnSpc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>
                <a:solidFill>
                  <a:srgbClr val="5F5F5F"/>
                </a:solidFill>
                <a:latin typeface="Consolas"/>
                <a:cs typeface="Consolas"/>
              </a:rPr>
              <a:t>&lt;!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DOCTYPE </a:t>
            </a:r>
            <a:r>
              <a:rPr sz="3300" spc="-5">
                <a:solidFill>
                  <a:srgbClr val="FF0000"/>
                </a:solidFill>
                <a:latin typeface="Consolas"/>
                <a:cs typeface="Consolas"/>
              </a:rPr>
              <a:t>html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100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tells the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it's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serving an  HTML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file using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HTML5</a:t>
            </a:r>
            <a:r>
              <a:rPr sz="3300" spc="-7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standards</a:t>
            </a:r>
            <a:endParaRPr sz="3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Symbol"/>
              <a:buChar char=""/>
            </a:pPr>
            <a:endParaRPr sz="3050">
              <a:latin typeface="Times New Roman"/>
              <a:cs typeface="Times New Roman"/>
            </a:endParaRPr>
          </a:p>
          <a:p>
            <a:pPr marL="571500" indent="-558800">
              <a:lnSpc>
                <a:spcPct val="100000"/>
              </a:lnSpc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1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wraps the whole document</a:t>
            </a:r>
            <a:endParaRPr sz="330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  <a:tab pos="21844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Consolas"/>
              </a:rPr>
              <a:t>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wr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aps the</a:t>
            </a:r>
            <a:r>
              <a:rPr sz="3300" spc="-3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metadata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 and styles</a:t>
            </a:r>
            <a:endParaRPr sz="330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7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wraps the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visible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content</a:t>
            </a:r>
            <a:endParaRPr sz="3300">
              <a:latin typeface="Georgia"/>
              <a:cs typeface="Georgia"/>
            </a:endParaRPr>
          </a:p>
          <a:p>
            <a:pPr marL="571500" marR="5080" indent="-558800">
              <a:lnSpc>
                <a:spcPts val="3720"/>
              </a:lnSpc>
              <a:spcBef>
                <a:spcPts val="3329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Most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HTML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elements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have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opening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closing  </a:t>
            </a:r>
            <a:r>
              <a:rPr sz="3300" b="1" spc="-5">
                <a:solidFill>
                  <a:srgbClr val="5F5F5F"/>
                </a:solidFill>
                <a:latin typeface="Georgia"/>
                <a:cs typeface="Georgia"/>
              </a:rPr>
              <a:t>tag</a:t>
            </a:r>
            <a:r>
              <a:rPr lang="en-US" sz="3300" b="1" spc="-5">
                <a:solidFill>
                  <a:srgbClr val="5F5F5F"/>
                </a:solidFill>
                <a:latin typeface="Georgia"/>
                <a:cs typeface="Georgia"/>
              </a:rPr>
              <a:t>s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some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have</a:t>
            </a:r>
            <a:r>
              <a:rPr sz="3300" spc="-16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attributes</a:t>
            </a:r>
            <a:endParaRPr sz="33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27400" y="5283200"/>
            <a:ext cx="6985000" cy="1192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4154804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BAC</a:t>
            </a:r>
            <a:r>
              <a:rPr sz="7800" b="1" spc="-55" dirty="0">
                <a:solidFill>
                  <a:srgbClr val="FFFFFF"/>
                </a:solidFill>
                <a:latin typeface="Bebas Neue Bold"/>
                <a:cs typeface="Bebas Neue Bold"/>
              </a:rPr>
              <a:t>K</a:t>
            </a: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GROUND	</a:t>
            </a:r>
            <a:r>
              <a:rPr lang="en-US"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images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07000" y="2844800"/>
            <a:ext cx="2590800" cy="214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50000" y="9336278"/>
            <a:ext cx="28003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14140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1900" y="406400"/>
            <a:ext cx="545401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dirty="0"/>
              <a:t>COLOR</a:t>
            </a:r>
            <a:r>
              <a:rPr lang="en-US" dirty="0"/>
              <a:t> review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89000" y="2184400"/>
            <a:ext cx="9048750" cy="2508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background-color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gray;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	color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white; 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5" name="object 5"/>
          <p:cNvSpPr/>
          <p:nvPr/>
        </p:nvSpPr>
        <p:spPr>
          <a:xfrm>
            <a:off x="4623169" y="5105401"/>
            <a:ext cx="3758565" cy="1524000"/>
          </a:xfrm>
          <a:custGeom>
            <a:avLst/>
            <a:gdLst/>
            <a:ahLst/>
            <a:cxnLst/>
            <a:rect l="l" t="t" r="r" b="b"/>
            <a:pathLst>
              <a:path w="3758565" h="3758565">
                <a:moveTo>
                  <a:pt x="0" y="0"/>
                </a:moveTo>
                <a:lnTo>
                  <a:pt x="3758459" y="0"/>
                </a:lnTo>
                <a:lnTo>
                  <a:pt x="3758459" y="3758459"/>
                </a:lnTo>
                <a:lnTo>
                  <a:pt x="0" y="37584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 rtlCol="0"/>
          <a:lstStyle/>
          <a:p>
            <a:r>
              <a:rPr lang="en-US" sz="3200" dirty="0">
                <a:solidFill>
                  <a:schemeClr val="bg1"/>
                </a:solidFill>
                <a:latin typeface="Georgia" panose="02040502050405020303" pitchFamily="18" charset="0"/>
              </a:rPr>
              <a:t>This is a paragraph with the background color set to gray.</a:t>
            </a:r>
            <a:endParaRPr sz="32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869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2242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</a:t>
            </a:r>
            <a:r>
              <a:rPr spc="-85" dirty="0"/>
              <a:t> </a:t>
            </a:r>
            <a:r>
              <a:rPr dirty="0"/>
              <a:t>IMAGES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84300" y="2184400"/>
            <a:ext cx="9759315" cy="606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set background of an element as an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image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(instead of a color) with the property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</a:p>
          <a:p>
            <a:pPr marL="12700">
              <a:lnSpc>
                <a:spcPct val="100000"/>
              </a:lnSpc>
            </a:pPr>
            <a:endParaRPr sz="3100" dirty="0">
              <a:latin typeface="Lora"/>
              <a:cs typeface="Lora"/>
            </a:endParaRPr>
          </a:p>
          <a:p>
            <a:pPr marL="12700" marR="5080">
              <a:lnSpc>
                <a:spcPct val="123700"/>
              </a:lnSpc>
              <a:spcBef>
                <a:spcPts val="1395"/>
              </a:spcBef>
            </a:pP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</a:t>
            </a:r>
            <a:r>
              <a:rPr sz="3100" spc="-5" dirty="0">
                <a:solidFill>
                  <a:srgbClr val="5F5F5F"/>
                </a:solidFill>
                <a:latin typeface="Lora"/>
                <a:cs typeface="Lora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sz="3100" spc="-10" dirty="0">
                <a:solidFill>
                  <a:srgbClr val="5F5F5F"/>
                </a:solidFill>
                <a:latin typeface="Lora"/>
                <a:cs typeface="Lora"/>
              </a:rPr>
              <a:t>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is</a:t>
            </a:r>
            <a:r>
              <a:rPr sz="3100" dirty="0">
                <a:solidFill>
                  <a:srgbClr val="5F5F5F"/>
                </a:solidFill>
                <a:latin typeface="Lora"/>
                <a:cs typeface="Lora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Lora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Lora"/>
              </a:rPr>
              <a:t>("path")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where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Lora"/>
              </a:rPr>
              <a:t>path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is the </a:t>
            </a:r>
            <a:r>
              <a:rPr lang="en-US" sz="3100" b="1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relative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or </a:t>
            </a:r>
            <a:r>
              <a:rPr lang="en-US" sz="3100" b="1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absolute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path to w</a:t>
            </a:r>
            <a:r>
              <a:rPr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here </a:t>
            </a:r>
            <a:r>
              <a:rPr sz="3100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image </a:t>
            </a:r>
            <a:r>
              <a:rPr sz="31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lives</a:t>
            </a:r>
            <a:r>
              <a:rPr lang="en-US" sz="31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like this:</a:t>
            </a:r>
          </a:p>
          <a:p>
            <a:pPr marL="12700" marR="5080">
              <a:lnSpc>
                <a:spcPct val="123700"/>
              </a:lnSpc>
              <a:spcBef>
                <a:spcPts val="1395"/>
              </a:spcBef>
            </a:pPr>
            <a:endParaRPr lang="en-US" sz="3100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("images/kitten.jpg");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color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white;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100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7315200"/>
            <a:ext cx="5286873" cy="21307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995" y="7365733"/>
            <a:ext cx="5176078" cy="17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81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2242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</a:t>
            </a:r>
            <a:r>
              <a:rPr spc="-85" dirty="0"/>
              <a:t> </a:t>
            </a:r>
            <a:r>
              <a:rPr dirty="0"/>
              <a:t>IMAGES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84300" y="2184400"/>
            <a:ext cx="9759315" cy="439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("images/kitten.jpg");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color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white;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5080">
              <a:spcBef>
                <a:spcPts val="1395"/>
              </a:spcBef>
            </a:pPr>
            <a:endParaRPr lang="en-US" sz="1200" spc="5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spcBef>
                <a:spcPts val="1395"/>
              </a:spcBef>
            </a:pPr>
            <a:endParaRPr lang="en-US" sz="1200" spc="5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spcBef>
                <a:spcPts val="1395"/>
              </a:spcBef>
            </a:pPr>
            <a:endParaRPr lang="en-US" sz="1200" spc="5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amount of image that displays in the background is calculated based on image size and container size.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426" y="6705600"/>
            <a:ext cx="5408543" cy="20650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63317" y="6867862"/>
            <a:ext cx="5831509" cy="2090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marR="588645" indent="-457200">
              <a:lnSpc>
                <a:spcPct val="123700"/>
              </a:lnSpc>
              <a:spcBef>
                <a:spcPts val="1295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Make sure to resize images so that the part you want visible is within the “view window” </a:t>
            </a:r>
          </a:p>
          <a:p>
            <a:pPr marL="469900" marR="588645" indent="-457200">
              <a:lnSpc>
                <a:spcPct val="123700"/>
              </a:lnSpc>
              <a:spcBef>
                <a:spcPts val="1295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Or…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3657600"/>
            <a:ext cx="5176078" cy="17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475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38500" y="406400"/>
            <a:ext cx="65385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dirty="0"/>
              <a:t>POSITION</a:t>
            </a:r>
            <a:r>
              <a:rPr spc="-80" dirty="0"/>
              <a:t> </a:t>
            </a:r>
            <a:r>
              <a:rPr dirty="0"/>
              <a:t>EXAMPLES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0" y="2286000"/>
            <a:ext cx="4841718" cy="6477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16000" y="2548359"/>
            <a:ext cx="6172200" cy="3478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background-position: 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allows you to move a background image around within its container</a:t>
            </a:r>
          </a:p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endParaRPr lang="en-US" sz="28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588645" indent="-457200">
              <a:lnSpc>
                <a:spcPct val="123700"/>
              </a:lnSpc>
              <a:spcBef>
                <a:spcPts val="1295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By default, an image is positioned at the top left side of the container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13175" y="8915400"/>
            <a:ext cx="3334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F5F5F"/>
                </a:solidFill>
                <a:latin typeface="Georgia" panose="02040502050405020303" pitchFamily="18" charset="0"/>
              </a:rPr>
              <a:t>Image width:  600px by 800px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78452" y="6943641"/>
            <a:ext cx="7391400" cy="1738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spcBef>
                <a:spcPts val="1395"/>
              </a:spcBef>
            </a:pPr>
            <a:r>
              <a:rPr lang="en-US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 </a:t>
            </a:r>
          </a:p>
          <a:p>
            <a:pPr marL="12700" marR="5080">
              <a:spcBef>
                <a:spcPts val="1395"/>
              </a:spcBef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("octopus.jpg"); </a:t>
            </a:r>
          </a:p>
          <a:p>
            <a:pPr marL="12700" marR="5080">
              <a:spcBef>
                <a:spcPts val="1395"/>
              </a:spcBef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	background-position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: top left;</a:t>
            </a:r>
          </a:p>
          <a:p>
            <a:pPr marL="12700" marR="5080">
              <a:spcBef>
                <a:spcPts val="1395"/>
              </a:spcBef>
            </a:pP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06646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38500" y="406400"/>
            <a:ext cx="65385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dirty="0"/>
              <a:t>POSITION</a:t>
            </a:r>
            <a:r>
              <a:rPr spc="-80" dirty="0"/>
              <a:t> </a:t>
            </a:r>
            <a:r>
              <a:rPr dirty="0"/>
              <a:t>EXAMPLES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473200" y="2667000"/>
            <a:ext cx="11074400" cy="5248090"/>
            <a:chOff x="1854200" y="2086160"/>
            <a:chExt cx="11074400" cy="5248090"/>
          </a:xfrm>
        </p:grpSpPr>
        <p:sp>
          <p:nvSpPr>
            <p:cNvPr id="9" name="Rectangle 8"/>
            <p:cNvSpPr/>
            <p:nvPr/>
          </p:nvSpPr>
          <p:spPr>
            <a:xfrm>
              <a:off x="6426200" y="3048000"/>
              <a:ext cx="6502400" cy="10720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marR="5080">
                <a:spcBef>
                  <a:spcPts val="1395"/>
                </a:spcBef>
              </a:pPr>
              <a:r>
                <a:rPr lang="en-US" sz="2400" dirty="0">
                  <a:solidFill>
                    <a:srgbClr val="FF0000"/>
                  </a:solidFill>
                  <a:latin typeface="Consolas"/>
                  <a:cs typeface="Consolas"/>
                </a:rPr>
                <a:t>background-position</a:t>
              </a:r>
              <a:r>
                <a:rPr lang="en-US" sz="2400" dirty="0">
                  <a:solidFill>
                    <a:srgbClr val="0000FF"/>
                  </a:solidFill>
                  <a:latin typeface="Consolas"/>
                  <a:cs typeface="Consolas"/>
                </a:rPr>
                <a:t>: top left;</a:t>
              </a:r>
            </a:p>
            <a:p>
              <a:pPr marL="12700" marR="5080">
                <a:spcBef>
                  <a:spcPts val="1395"/>
                </a:spcBef>
              </a:pPr>
              <a:endParaRPr lang="en-US" sz="28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23628" y="6262162"/>
              <a:ext cx="6502400" cy="10720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marR="5080">
                <a:spcBef>
                  <a:spcPts val="1395"/>
                </a:spcBef>
              </a:pPr>
              <a:r>
                <a:rPr lang="en-US" sz="2400" dirty="0">
                  <a:solidFill>
                    <a:srgbClr val="FF0000"/>
                  </a:solidFill>
                  <a:latin typeface="Consolas"/>
                  <a:cs typeface="Consolas"/>
                </a:rPr>
                <a:t>background-position</a:t>
              </a:r>
              <a:r>
                <a:rPr lang="en-US" sz="2400" dirty="0">
                  <a:solidFill>
                    <a:srgbClr val="0000FF"/>
                  </a:solidFill>
                  <a:latin typeface="Consolas"/>
                  <a:cs typeface="Consolas"/>
                </a:rPr>
                <a:t>: bottom right;</a:t>
              </a:r>
            </a:p>
            <a:p>
              <a:pPr marL="12700" marR="5080">
                <a:spcBef>
                  <a:spcPts val="1395"/>
                </a:spcBef>
              </a:pPr>
              <a:endParaRPr lang="en-US" sz="28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54200" y="2086160"/>
              <a:ext cx="37577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5F5F5F"/>
                  </a:solidFill>
                  <a:latin typeface="Georgia" panose="02040502050405020303" pitchFamily="18" charset="0"/>
                </a:rPr>
                <a:t>Container width:  600px by 200px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4200" y="2590800"/>
              <a:ext cx="4448175" cy="474345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6423628" y="4655081"/>
              <a:ext cx="6502400" cy="10720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marR="5080" lvl="0">
                <a:spcBef>
                  <a:spcPts val="1395"/>
                </a:spcBef>
              </a:pPr>
              <a:r>
                <a:rPr lang="en-US" sz="2400" dirty="0">
                  <a:solidFill>
                    <a:srgbClr val="FF0000"/>
                  </a:solidFill>
                  <a:latin typeface="Consolas"/>
                  <a:cs typeface="Consolas"/>
                </a:rPr>
                <a:t>background-position</a:t>
              </a:r>
              <a:r>
                <a:rPr lang="en-US" sz="2400" dirty="0">
                  <a:solidFill>
                    <a:srgbClr val="0000FF"/>
                  </a:solidFill>
                  <a:latin typeface="Consolas"/>
                  <a:cs typeface="Consolas"/>
                </a:rPr>
                <a:t>: center </a:t>
              </a:r>
              <a:r>
                <a:rPr lang="en-US" sz="2400" dirty="0" err="1">
                  <a:solidFill>
                    <a:srgbClr val="0000FF"/>
                  </a:solidFill>
                  <a:latin typeface="Consolas"/>
                  <a:cs typeface="Consolas"/>
                </a:rPr>
                <a:t>center</a:t>
              </a:r>
              <a:r>
                <a:rPr lang="en-US" sz="2400" dirty="0">
                  <a:solidFill>
                    <a:srgbClr val="0000FF"/>
                  </a:solidFill>
                  <a:latin typeface="Consolas"/>
                  <a:cs typeface="Consolas"/>
                </a:rPr>
                <a:t>;</a:t>
              </a:r>
            </a:p>
            <a:p>
              <a:pPr marL="12700" marR="5080" lvl="0">
                <a:spcBef>
                  <a:spcPts val="1395"/>
                </a:spcBef>
              </a:pPr>
              <a:endParaRPr lang="en-US" sz="28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70426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68800" y="446176"/>
            <a:ext cx="5622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lang="en-US" dirty="0"/>
              <a:t>repeat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739900" y="2667000"/>
            <a:ext cx="9525000" cy="6486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5459">
              <a:lnSpc>
                <a:spcPct val="121000"/>
              </a:lnSpc>
            </a:pPr>
            <a:r>
              <a:rPr sz="3600" dirty="0">
                <a:solidFill>
                  <a:srgbClr val="FF0000"/>
                </a:solidFill>
                <a:latin typeface="Consolas"/>
                <a:cs typeface="Consolas"/>
              </a:rPr>
              <a:t>background-repeat:</a:t>
            </a:r>
            <a:r>
              <a:rPr sz="3600" b="1" spc="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600" spc="-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defines if (and how) the background image will repeat</a:t>
            </a:r>
          </a:p>
          <a:p>
            <a:pPr marL="12700" marR="505459">
              <a:lnSpc>
                <a:spcPct val="121000"/>
              </a:lnSpc>
            </a:pPr>
            <a:endParaRPr lang="en-US" sz="3600" spc="-2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505459" indent="-571500">
              <a:lnSpc>
                <a:spcPct val="121000"/>
              </a:lnSpc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default, background images are repeated until they fill the entire container</a:t>
            </a:r>
          </a:p>
          <a:p>
            <a:pPr marL="584200" marR="505459" indent="-571500">
              <a:lnSpc>
                <a:spcPct val="121000"/>
              </a:lnSpc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("codepen.gif");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background-repeat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repeat;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5766576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46176"/>
            <a:ext cx="5622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lang="en-US" dirty="0"/>
              <a:t>repeat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30560" y="2362200"/>
            <a:ext cx="9156701" cy="69265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repeat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tile the image in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both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directions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repeat-x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tile the image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horizontally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repeat-y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tile the image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vertically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no-repeat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don't repeat, just show the 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image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once</a:t>
            </a:r>
          </a:p>
          <a:p>
            <a:pPr marL="12700" marR="505459">
              <a:lnSpc>
                <a:spcPct val="121000"/>
              </a:lnSpc>
            </a:pPr>
            <a:endParaRPr sz="3100" dirty="0"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461" y="2068195"/>
            <a:ext cx="2200275" cy="1381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124" y="3820996"/>
            <a:ext cx="2200275" cy="123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7990" y="5607251"/>
            <a:ext cx="2143125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799" y="7489584"/>
            <a:ext cx="2133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75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5622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lang="en-US" dirty="0"/>
              <a:t>attachment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77287"/>
            <a:ext cx="9690100" cy="6905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9685" lvl="0">
              <a:lnSpc>
                <a:spcPct val="121000"/>
              </a:lnSpc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background-attachment: 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images u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sually scroll with the main view, but setting to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fixed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means the image stays in place when the user scrolls the page</a:t>
            </a:r>
          </a:p>
          <a:p>
            <a:pPr marL="12700" marR="19685" lvl="0">
              <a:lnSpc>
                <a:spcPct val="121000"/>
              </a:lnSpc>
              <a:spcBef>
                <a:spcPts val="1395"/>
              </a:spcBef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9685" lvl="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Difficult to describe, so check out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2"/>
              </a:rPr>
              <a:t>this demo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or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3"/>
              </a:rPr>
              <a:t>this demo</a:t>
            </a: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9685" lvl="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 </a:t>
            </a:r>
          </a:p>
          <a:p>
            <a:pPr marL="12700" marR="5080">
              <a:spcBef>
                <a:spcPts val="1395"/>
              </a:spcBef>
            </a:pP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("pattern.png"); </a:t>
            </a:r>
          </a:p>
          <a:p>
            <a:pPr marL="12700" marR="5080">
              <a:spcBef>
                <a:spcPts val="1395"/>
              </a:spcBef>
            </a:pP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background-attachment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fixed;</a:t>
            </a:r>
          </a:p>
          <a:p>
            <a:pPr marL="12700" marR="5080">
              <a:spcBef>
                <a:spcPts val="1395"/>
              </a:spcBef>
            </a:pP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4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1950964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Fallback </a:t>
            </a:r>
            <a:r>
              <a:rPr spc="-5" dirty="0"/>
              <a:t>BACKGROUND </a:t>
            </a:r>
            <a:r>
              <a:rPr lang="en-US" dirty="0"/>
              <a:t>color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147300" cy="48198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your background image is dark and your text is light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0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0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0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You may want to specify a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background-color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in </a:t>
            </a:r>
            <a:r>
              <a:rPr lang="en-US" sz="28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addition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to a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so that content is visible while the image is loading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b="54491"/>
          <a:stretch/>
        </p:blipFill>
        <p:spPr>
          <a:xfrm>
            <a:off x="1397000" y="3200241"/>
            <a:ext cx="5562600" cy="14478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104864" y="6934200"/>
            <a:ext cx="10949856" cy="1801027"/>
            <a:chOff x="963321" y="7368209"/>
            <a:chExt cx="10949856" cy="180102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47904"/>
            <a:stretch/>
          </p:blipFill>
          <p:spPr>
            <a:xfrm>
              <a:off x="963321" y="7389395"/>
              <a:ext cx="4887656" cy="125199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2618" y="7368209"/>
              <a:ext cx="4887657" cy="1273184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701800" y="8799904"/>
              <a:ext cx="30408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pc="-35" dirty="0">
                  <a:solidFill>
                    <a:srgbClr val="5F5F5F"/>
                  </a:solidFill>
                  <a:latin typeface="Georgia" panose="02040502050405020303" pitchFamily="18" charset="0"/>
                </a:rPr>
                <a:t>So instead of a “blank” area…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502400" y="8799904"/>
              <a:ext cx="54107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pc="-35" dirty="0">
                  <a:solidFill>
                    <a:srgbClr val="5F5F5F"/>
                  </a:solidFill>
                  <a:latin typeface="Georgia" panose="02040502050405020303" pitchFamily="18" charset="0"/>
                  <a:cs typeface="Consolas"/>
                </a:rPr>
                <a:t>…the user can see content while the image downloads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2268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1600" y="406400"/>
            <a:ext cx="7162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REVIEW: </a:t>
            </a:r>
            <a:r>
              <a:rPr lang="en-US"/>
              <a:t>layout elements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99109" y="2590800"/>
            <a:ext cx="9546691" cy="4355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</a:pPr>
            <a:endParaRPr sz="3050">
              <a:latin typeface="Times New Roman"/>
              <a:cs typeface="Times New Roman"/>
            </a:endParaRPr>
          </a:p>
          <a:p>
            <a:pPr marL="571500" indent="-558800">
              <a:lnSpc>
                <a:spcPct val="100000"/>
              </a:lnSpc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300" spc="-5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1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wraps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header content</a:t>
            </a:r>
            <a:endParaRPr sz="330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  <a:tab pos="21844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300" spc="-5">
                <a:solidFill>
                  <a:srgbClr val="7F007F"/>
                </a:solidFill>
                <a:latin typeface="Consolas"/>
                <a:cs typeface="Consolas"/>
              </a:rPr>
              <a:t>footer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 w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raps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footer content</a:t>
            </a:r>
          </a:p>
          <a:p>
            <a:pPr marL="571500" indent="-558800"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  <a:tab pos="2184400" algn="l"/>
              </a:tabLst>
            </a:pPr>
            <a:r>
              <a:rPr lang="en-US"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300" spc="-5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 indicates that everything inside is related to navigation</a:t>
            </a:r>
          </a:p>
          <a:p>
            <a:pPr marL="571500" indent="-558800"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300" spc="-5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7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is used to define content sections</a:t>
            </a:r>
          </a:p>
        </p:txBody>
      </p:sp>
    </p:spTree>
    <p:extLst>
      <p:ext uri="{BB962C8B-B14F-4D97-AF65-F5344CB8AC3E}">
        <p14:creationId xmlns:p14="http://schemas.microsoft.com/office/powerpoint/2010/main" val="3522614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  <a:solidFill>
            <a:srgbClr val="EA992E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Background gradients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44600" y="2286000"/>
            <a:ext cx="9372600" cy="6473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You can set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to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linear-gradient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which is a gradient that the browser draws for you: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: linear-gradient(black, white); }</a:t>
            </a:r>
          </a:p>
          <a:p>
            <a:pPr marL="12700" marR="5080" lvl="0">
              <a:spcBef>
                <a:spcPts val="1395"/>
              </a:spcBef>
            </a:pPr>
            <a:endParaRPr lang="en-US" sz="10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  <a:p>
            <a:pPr marL="12700" marR="5080" lvl="0">
              <a:spcBef>
                <a:spcPts val="1395"/>
              </a:spcBef>
            </a:pPr>
            <a:endParaRPr lang="en-US" sz="10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As many colors as you want can be blended, separated by commas: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1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1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 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2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: linear-gradient(#ea992e, red, #9e5308);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2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854" y="3297908"/>
            <a:ext cx="1745560" cy="1725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471" y="6659205"/>
            <a:ext cx="191223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576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  <a:solidFill>
            <a:srgbClr val="EA992E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Background gradients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01700" y="2273192"/>
            <a:ext cx="11201400" cy="6847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By default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linear-gradient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draws from top to bottom, but you can set the gradient to draw at an angle instead by starting with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to</a:t>
            </a: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: linear-gradient(to bottom right, black, white); }</a:t>
            </a: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1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1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1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1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1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100" dirty="0">
                <a:solidFill>
                  <a:srgbClr val="0000FF"/>
                </a:solidFill>
                <a:latin typeface="Consolas"/>
                <a:cs typeface="Consolas"/>
              </a:rPr>
              <a:t>: linear-gradient(to right, red, #f06d06, yellow, green); 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1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0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975" y="4647544"/>
            <a:ext cx="2228850" cy="2114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846" y="8020878"/>
            <a:ext cx="9971108" cy="11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948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50767"/>
          <a:stretch/>
        </p:blipFill>
        <p:spPr>
          <a:xfrm>
            <a:off x="7112000" y="3406911"/>
            <a:ext cx="5261520" cy="22619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000" t="13137"/>
          <a:stretch/>
        </p:blipFill>
        <p:spPr>
          <a:xfrm>
            <a:off x="7178700" y="5928553"/>
            <a:ext cx="5343500" cy="1964801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  <a:solidFill>
            <a:srgbClr val="EA992E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Background gradients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01700" y="2273192"/>
            <a:ext cx="10325100" cy="1530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Background gradients can use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rgba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colors, meaning you can create a gradient that fades to transparent:</a:t>
            </a: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0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01700" y="4015373"/>
            <a:ext cx="7353300" cy="4134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0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("flowers.png"); </a:t>
            </a: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} </a:t>
            </a:r>
          </a:p>
          <a:p>
            <a:pPr marL="12700" marR="660400">
              <a:spcBef>
                <a:spcPts val="1395"/>
              </a:spcBef>
            </a:pPr>
            <a:endParaRPr lang="en-US" sz="105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660400">
              <a:spcBef>
                <a:spcPts val="1395"/>
              </a:spcBef>
            </a:pPr>
            <a:endParaRPr lang="en-US" sz="105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: linear-gradient(to right, </a:t>
            </a:r>
            <a:r>
              <a:rPr lang="en-US" sz="2000" dirty="0" err="1">
                <a:solidFill>
                  <a:srgbClr val="0000FF"/>
                </a:solidFill>
                <a:latin typeface="Consolas"/>
                <a:cs typeface="Consolas"/>
              </a:rPr>
              <a:t>rgba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(255,255,255,0), </a:t>
            </a:r>
            <a:r>
              <a:rPr lang="en-US" sz="2000" dirty="0" err="1">
                <a:solidFill>
                  <a:srgbClr val="0000FF"/>
                </a:solidFill>
                <a:latin typeface="Consolas"/>
                <a:cs typeface="Consolas"/>
              </a:rPr>
              <a:t>rgba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(255,255,255,1)); </a:t>
            </a: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19233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5622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lang="en-US" dirty="0"/>
              <a:t>size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9232900" cy="1911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background-size: </a:t>
            </a:r>
            <a:r>
              <a:rPr lang="en-US" sz="31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specifies h</a:t>
            </a:r>
            <a:r>
              <a:rPr sz="31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ow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much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of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container 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that the image covers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4114800"/>
            <a:ext cx="5886450" cy="39052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44600" y="3721178"/>
            <a:ext cx="6502400" cy="44492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260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cover</a:t>
            </a:r>
            <a:r>
              <a:rPr lang="en-US" sz="2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always cover the entire container (even if that means cropping an edge, or making the image bigger)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26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contain</a:t>
            </a:r>
            <a:r>
              <a:rPr lang="en-US" sz="2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always show the whole image (even if that means there is space on the sides or bottom)</a:t>
            </a:r>
            <a:endParaRPr lang="en-US" sz="26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0096427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Height and 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604500" cy="63985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6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To ensure that a background image fully displays, you can set the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6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(and/or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36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) attribute on the element using CSS: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("images/hero.png");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	height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600px;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6707853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Height and 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604500" cy="68139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can be set on (most) elements to change how much room they take up on the page.</a:t>
            </a:r>
          </a:p>
          <a:p>
            <a:pPr marL="927100" marR="660400" lvl="1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We’ll discuss later why elements like </a:t>
            </a:r>
            <a:r>
              <a:rPr lang="en-US" sz="28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spc="-5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28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</a:t>
            </a:r>
            <a:r>
              <a:rPr lang="en-US" sz="2800" spc="-102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28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spc="-5" dirty="0" err="1">
                <a:solidFill>
                  <a:srgbClr val="7F007F"/>
                </a:solidFill>
                <a:latin typeface="Consolas"/>
                <a:cs typeface="Consolas"/>
              </a:rPr>
              <a:t>em</a:t>
            </a:r>
            <a:r>
              <a:rPr lang="en-US" sz="2800" spc="-5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don’t change when you set their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 err="1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lang="en-US" sz="2800" dirty="0">
                <a:solidFill>
                  <a:srgbClr val="0000F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of this property must be a positive number.</a:t>
            </a:r>
          </a:p>
          <a:p>
            <a:pPr marL="927100" marR="660400" lvl="1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Units are either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em</a:t>
            </a: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927100" marR="660400" lvl="1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Or you can specify a percentage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6em; }</a:t>
            </a:r>
          </a:p>
        </p:txBody>
      </p:sp>
    </p:spTree>
    <p:extLst>
      <p:ext uri="{BB962C8B-B14F-4D97-AF65-F5344CB8AC3E}">
        <p14:creationId xmlns:p14="http://schemas.microsoft.com/office/powerpoint/2010/main" val="24327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Height and width %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092200" y="2286000"/>
            <a:ext cx="10896600" cy="6140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Percentage is based on the element’s </a:t>
            </a:r>
            <a:r>
              <a:rPr lang="en-US" sz="28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parent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’s width or height</a:t>
            </a:r>
          </a:p>
          <a:p>
            <a:pPr marL="12700" marR="660400">
              <a:spcBef>
                <a:spcPts val="1395"/>
              </a:spcBef>
            </a:pPr>
            <a:endParaRPr lang="en-US" sz="16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	section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50%; }</a:t>
            </a:r>
          </a:p>
          <a:p>
            <a:pPr marL="469900" marR="660400" indent="-457200"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that 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were inside a 480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wide container, it would end up being 240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wide.</a:t>
            </a: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5791200"/>
            <a:ext cx="116490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64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Max-Height and max-width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00150" y="2301367"/>
            <a:ext cx="10604500" cy="48892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To ensure an element is </a:t>
            </a:r>
            <a:r>
              <a:rPr lang="en-US" sz="32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never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larger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than a certain value, use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max-height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max-width</a:t>
            </a: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Typically used to make sure content (particularly text) doesn’t spread too far out on large monitors</a:t>
            </a: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0" y="5164918"/>
            <a:ext cx="7696200" cy="405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747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98"/>
          <a:stretch/>
        </p:blipFill>
        <p:spPr>
          <a:xfrm>
            <a:off x="5969000" y="5045205"/>
            <a:ext cx="6858000" cy="3946451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Min-Height and min-width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092200" y="2209800"/>
            <a:ext cx="11017250" cy="65555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Specify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if you want to ensure an element is </a:t>
            </a:r>
            <a:r>
              <a:rPr lang="en-US" sz="32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never smaller 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than a certain value.</a:t>
            </a: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This is especially helpful if your size is “dynamic” (based on percentage) and will vary depending on device 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width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50%;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min-width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350px;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706323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5" dirty="0"/>
              <a:t>Min-maxing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00150" y="2301367"/>
            <a:ext cx="11017250" cy="54210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fix an element to a specific size regardless of display size</a:t>
            </a:r>
          </a:p>
          <a:p>
            <a:pPr marL="927100" marR="660400" lvl="1" indent="-457200">
              <a:spcBef>
                <a:spcPts val="13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is wider than the display – scroll bars</a:t>
            </a:r>
          </a:p>
          <a:p>
            <a:pPr marL="927100" marR="660400" lvl="1" indent="-457200">
              <a:spcBef>
                <a:spcPts val="13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is smaller than the display – content may wrap even if there is room</a:t>
            </a:r>
          </a:p>
          <a:p>
            <a:pPr marL="927100" marR="660400" lvl="1" indent="-457200">
              <a:spcBef>
                <a:spcPts val="13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allow elements to change when the display size changes, but still allow some control over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0403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6400" y="406400"/>
            <a:ext cx="457708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REVIEW: HTML</a:t>
            </a:r>
            <a:r>
              <a:rPr spc="-100"/>
              <a:t> </a:t>
            </a:r>
            <a:r>
              <a:t>CONTENT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71155" y="2814790"/>
            <a:ext cx="8965045" cy="6029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8810" indent="-548005">
              <a:lnSpc>
                <a:spcPct val="100000"/>
              </a:lnSpc>
              <a:buFont typeface="Symbol"/>
              <a:buChar char=""/>
              <a:tabLst>
                <a:tab pos="638810" algn="l"/>
                <a:tab pos="639445" algn="l"/>
              </a:tabLst>
            </a:pPr>
            <a:r>
              <a:rPr sz="3300" b="1" spc="-15">
                <a:solidFill>
                  <a:srgbClr val="5F5F5F"/>
                </a:solidFill>
                <a:latin typeface="Georgia"/>
                <a:cs typeface="Georgia"/>
              </a:rPr>
              <a:t>Headings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create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</a:t>
            </a:r>
            <a:r>
              <a:rPr sz="3300" spc="-3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30">
                <a:solidFill>
                  <a:srgbClr val="5F5F5F"/>
                </a:solidFill>
                <a:latin typeface="Georgia"/>
                <a:cs typeface="Georgia"/>
              </a:rPr>
              <a:t>header/outline</a:t>
            </a:r>
            <a:endParaRPr sz="3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00">
              <a:latin typeface="Consolas" panose="020B0609020204030204" pitchFamily="49" charset="0"/>
              <a:cs typeface="Times New Roman"/>
            </a:endParaRPr>
          </a:p>
          <a:p>
            <a:pPr marL="589280">
              <a:lnSpc>
                <a:spcPct val="100000"/>
              </a:lnSpc>
            </a:pPr>
            <a:r>
              <a:rPr sz="3300" spc="-5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sz="3300" spc="-5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r>
              <a:rPr sz="3300" spc="-5">
                <a:solidFill>
                  <a:srgbClr val="666666"/>
                </a:solidFill>
                <a:latin typeface="Lora"/>
                <a:cs typeface="Lora"/>
              </a:rPr>
              <a:t>...</a:t>
            </a:r>
            <a:r>
              <a:rPr sz="3300" spc="-5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h6</a:t>
            </a:r>
            <a:r>
              <a:rPr sz="3300" spc="-5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endParaRPr sz="3300">
              <a:latin typeface="Consolas"/>
              <a:cs typeface="Consolas"/>
            </a:endParaRPr>
          </a:p>
          <a:p>
            <a:pPr marL="571500" indent="-541020">
              <a:lnSpc>
                <a:spcPct val="100000"/>
              </a:lnSpc>
              <a:spcBef>
                <a:spcPts val="3300"/>
              </a:spcBef>
              <a:buFont typeface="Symbol"/>
              <a:buChar char=""/>
              <a:tabLst>
                <a:tab pos="589280" algn="l"/>
                <a:tab pos="589915" algn="l"/>
              </a:tabLst>
            </a:pP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Paragraphs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lists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structure</a:t>
            </a:r>
            <a:r>
              <a:rPr sz="3300" spc="-2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text</a:t>
            </a:r>
            <a:endParaRPr sz="3300">
              <a:latin typeface="Georgia"/>
              <a:cs typeface="Georgia"/>
            </a:endParaRPr>
          </a:p>
          <a:p>
            <a:pPr marL="589280">
              <a:lnSpc>
                <a:spcPct val="100000"/>
              </a:lnSpc>
              <a:spcBef>
                <a:spcPts val="3300"/>
              </a:spcBef>
            </a:pP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endParaRPr sz="3300">
              <a:latin typeface="Consolas"/>
              <a:cs typeface="Consolas"/>
            </a:endParaRPr>
          </a:p>
          <a:p>
            <a:pPr marL="589280">
              <a:lnSpc>
                <a:spcPct val="100000"/>
              </a:lnSpc>
            </a:pP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endParaRPr sz="3300">
              <a:latin typeface="Consolas"/>
              <a:cs typeface="Consolas"/>
            </a:endParaRPr>
          </a:p>
          <a:p>
            <a:pPr marL="589280">
              <a:lnSpc>
                <a:spcPct val="100000"/>
              </a:lnSpc>
            </a:pP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ol</a:t>
            </a: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endParaRPr sz="3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00">
              <a:latin typeface="Times New Roman"/>
              <a:cs typeface="Times New Roman"/>
            </a:endParaRPr>
          </a:p>
          <a:p>
            <a:pPr marL="571500" marR="5080" indent="-558800">
              <a:lnSpc>
                <a:spcPct val="100000"/>
              </a:lnSpc>
              <a:buClr>
                <a:srgbClr val="5F5F5F"/>
              </a:buClr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b="1">
                <a:solidFill>
                  <a:srgbClr val="666666"/>
                </a:solidFill>
                <a:latin typeface="Georgia"/>
                <a:cs typeface="Georgia"/>
              </a:rPr>
              <a:t>Images</a:t>
            </a:r>
            <a:r>
              <a:rPr sz="3300" b="1" spc="-20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666666"/>
                </a:solidFill>
                <a:latin typeface="Georgia"/>
                <a:cs typeface="Georgia"/>
              </a:rPr>
              <a:t>and</a:t>
            </a:r>
            <a:r>
              <a:rPr sz="3300" spc="-15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 b="1">
                <a:solidFill>
                  <a:srgbClr val="666666"/>
                </a:solidFill>
                <a:latin typeface="Georgia"/>
                <a:cs typeface="Georgia"/>
              </a:rPr>
              <a:t>links</a:t>
            </a:r>
            <a:r>
              <a:rPr sz="3300" b="1" spc="-20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666666"/>
                </a:solidFill>
                <a:latin typeface="Georgia"/>
                <a:cs typeface="Georgia"/>
              </a:rPr>
              <a:t>both</a:t>
            </a:r>
            <a:r>
              <a:rPr sz="3300" spc="-2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666666"/>
                </a:solidFill>
                <a:latin typeface="Georgia"/>
                <a:cs typeface="Georgia"/>
              </a:rPr>
              <a:t>require</a:t>
            </a:r>
            <a:r>
              <a:rPr sz="3300" spc="-105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 b="1">
                <a:solidFill>
                  <a:srgbClr val="666666"/>
                </a:solidFill>
                <a:latin typeface="Georgia"/>
                <a:cs typeface="Georgia"/>
              </a:rPr>
              <a:t>attributes</a:t>
            </a:r>
            <a:r>
              <a:rPr sz="3300" b="1" spc="-15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666666"/>
                </a:solidFill>
                <a:latin typeface="Georgia"/>
                <a:cs typeface="Georgia"/>
              </a:rPr>
              <a:t>to  </a:t>
            </a:r>
            <a:r>
              <a:rPr sz="3300">
                <a:solidFill>
                  <a:srgbClr val="666666"/>
                </a:solidFill>
                <a:latin typeface="Georgia"/>
                <a:cs typeface="Georgia"/>
              </a:rPr>
              <a:t>work</a:t>
            </a:r>
            <a:endParaRPr sz="33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5" dirty="0"/>
              <a:t>Min-maxing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00150" y="2301367"/>
            <a:ext cx="11017250" cy="6904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You can choose to set only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and/or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only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 min-width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/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and only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max-width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/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max-height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– or any or all of them, depending on your design.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For example, this 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will expand up to 500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wide, and then get no bigger.  If you shrink your browser, it will shrink until its 100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wide, and then get no smaller.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min-width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100px;</a:t>
            </a:r>
            <a:endParaRPr lang="en-US" sz="24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max-width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500px;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29925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Not all heroes wear capes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604500" cy="2649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 common use of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is to create a “hero” image with text overlaying it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00" r="4926"/>
          <a:stretch/>
        </p:blipFill>
        <p:spPr>
          <a:xfrm>
            <a:off x="0" y="4495800"/>
            <a:ext cx="130048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434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4E13-1DC9-4863-BDA9-BA3D8C37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AE969-6B48-412B-9367-B759FC924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068" y="0"/>
            <a:ext cx="13004800" cy="75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002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AA899955-A131-474C-8172-F41979444D5A}"/>
              </a:ext>
            </a:extLst>
          </p:cNvPr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83177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BB15BD7F-3A2A-4A81-9C10-D8A59C42F847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234655" y="2418842"/>
            <a:ext cx="10484485" cy="4970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60985">
              <a:lnSpc>
                <a:spcPct val="100000"/>
              </a:lnSpc>
              <a:tabLst>
                <a:tab pos="681355" algn="l"/>
                <a:tab pos="6819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Add a “hero image” to your site.</a:t>
            </a: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260985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681355" algn="l"/>
                <a:tab pos="681990" algn="l"/>
              </a:tabLst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927100" marR="260985" lvl="1" indent="-457200">
              <a:buFont typeface="Arial" panose="020B0604020202020204" pitchFamily="34" charset="0"/>
              <a:buChar char="•"/>
              <a:tabLst>
                <a:tab pos="681355" algn="l"/>
                <a:tab pos="6819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Play around with a bunch of the background properties we learned to make your hero look pretty</a:t>
            </a:r>
          </a:p>
          <a:p>
            <a:pPr marL="927100" marR="260985" lvl="1" indent="-457200">
              <a:buFont typeface="Arial" panose="020B0604020202020204" pitchFamily="34" charset="0"/>
              <a:buChar char="•"/>
              <a:tabLst>
                <a:tab pos="681355" algn="l"/>
                <a:tab pos="681990" algn="l"/>
              </a:tabLst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927100" marR="260985" lvl="1" indent="-457200">
              <a:buFont typeface="Arial" panose="020B0604020202020204" pitchFamily="34" charset="0"/>
              <a:buChar char="•"/>
              <a:tabLst>
                <a:tab pos="681355" algn="l"/>
                <a:tab pos="6819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Try setting a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width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and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 height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. What happens when you resize your browser window? Change to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– what changes?</a:t>
            </a: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260985">
              <a:lnSpc>
                <a:spcPct val="100000"/>
              </a:lnSpc>
              <a:tabLst>
                <a:tab pos="681355" algn="l"/>
                <a:tab pos="681990" algn="l"/>
              </a:tabLst>
            </a:pP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0865" marR="260985" indent="-558165">
              <a:lnSpc>
                <a:spcPct val="100000"/>
              </a:lnSpc>
              <a:buFont typeface="Symbol"/>
              <a:buChar char=""/>
              <a:tabLst>
                <a:tab pos="681355" algn="l"/>
                <a:tab pos="681990" algn="l"/>
              </a:tabLst>
            </a:pPr>
            <a:endParaRPr sz="330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70500" y="399415"/>
            <a:ext cx="36703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Make a hero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6356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7242" y="2291016"/>
            <a:ext cx="10040558" cy="663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0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Before next week, edit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about.html</a:t>
            </a: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Link to an external CSS file (consider using the styles.css file you created in class today)</a:t>
            </a: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Make a style “override” that is specific to this page</a:t>
            </a:r>
          </a:p>
          <a:p>
            <a:pPr marL="1028700" lvl="1" indent="-571500"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Either inline as an or in the page head</a:t>
            </a: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</a:pPr>
            <a:endParaRPr lang="en-US" sz="5800" dirty="0">
              <a:latin typeface="Times New Roman"/>
              <a:cs typeface="Times New Roman"/>
            </a:endParaRPr>
          </a:p>
          <a:p>
            <a:pPr marL="12700" marR="381635">
              <a:lnSpc>
                <a:spcPct val="100000"/>
              </a:lnSpc>
              <a:tabLst>
                <a:tab pos="621665" algn="l"/>
                <a:tab pos="62230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Email your HTML and CSS files to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  <a:hlinkClick r:id="rId2"/>
              </a:rPr>
              <a:t>beckjohnson@gmail.com</a:t>
            </a: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622300" marR="381635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267398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2136571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7243" y="2291016"/>
            <a:ext cx="7860030" cy="629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0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Practice!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  <a:buFont typeface="Symbol"/>
              <a:buChar char=""/>
            </a:pPr>
            <a:endParaRPr sz="5800" dirty="0">
              <a:latin typeface="Times New Roman"/>
              <a:cs typeface="Times New Roman"/>
            </a:endParaRPr>
          </a:p>
          <a:p>
            <a:pPr marL="622300" marR="381635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Optional: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read chapters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10-12</a:t>
            </a:r>
            <a:r>
              <a:rPr sz="3600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and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chapter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16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of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HTML and CSS: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Design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Build</a:t>
            </a:r>
            <a:r>
              <a:rPr sz="3600" spc="-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Websites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622300" marR="381635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endParaRPr sz="3600" dirty="0">
              <a:latin typeface="Georgia"/>
              <a:cs typeface="Georgia"/>
            </a:endParaRPr>
          </a:p>
          <a:p>
            <a:pPr marL="622300" marR="5080" indent="-609600">
              <a:lnSpc>
                <a:spcPct val="100800"/>
              </a:lnSpc>
              <a:spcBef>
                <a:spcPts val="2965"/>
              </a:spcBef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Check out the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CSS Zen Garden for  inspiration on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how simply</a:t>
            </a:r>
            <a:r>
              <a:rPr sz="3600" spc="-7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changing  CSS can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change the entire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look and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feel of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</a:t>
            </a:r>
            <a:r>
              <a:rPr sz="3600" spc="-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page</a:t>
            </a:r>
            <a:endParaRPr sz="360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26739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“HOMEWORK”</a:t>
            </a:r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9550400" y="2971800"/>
            <a:ext cx="2075943" cy="2615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/>
              <a:t>Review: </a:t>
            </a:r>
            <a:r>
              <a:t>IMAGES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89594" y="4379518"/>
            <a:ext cx="8669655" cy="3554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7040" indent="-434340">
              <a:lnSpc>
                <a:spcPct val="100000"/>
              </a:lnSpc>
              <a:buSzPct val="75000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Does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not have a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closing</a:t>
            </a:r>
            <a:r>
              <a:rPr sz="3200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tag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 (“self-closing”)</a:t>
            </a:r>
            <a:endParaRPr sz="3200" dirty="0">
              <a:latin typeface="Georgia"/>
              <a:cs typeface="Georgia"/>
            </a:endParaRPr>
          </a:p>
          <a:p>
            <a:pPr marL="447040" indent="-434340">
              <a:lnSpc>
                <a:spcPct val="100000"/>
              </a:lnSpc>
              <a:spcBef>
                <a:spcPts val="3300"/>
              </a:spcBef>
              <a:buSzPct val="75000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Two required</a:t>
            </a:r>
            <a:r>
              <a:rPr sz="3200" spc="-13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000" dirty="0">
                <a:solidFill>
                  <a:srgbClr val="FF0000"/>
                </a:solidFill>
                <a:latin typeface="Consolas"/>
                <a:cs typeface="Consolas"/>
              </a:rPr>
              <a:t>attributes</a:t>
            </a:r>
            <a:r>
              <a:rPr sz="3200" spc="-15" dirty="0">
                <a:solidFill>
                  <a:srgbClr val="5F5F5F"/>
                </a:solidFill>
                <a:latin typeface="Georgia"/>
                <a:cs typeface="Georgia"/>
              </a:rPr>
              <a:t>:</a:t>
            </a:r>
            <a:endParaRPr sz="3200" dirty="0">
              <a:latin typeface="Georgia"/>
              <a:cs typeface="Georgia"/>
            </a:endParaRPr>
          </a:p>
          <a:p>
            <a:pPr marL="891540" lvl="1" indent="-434340">
              <a:lnSpc>
                <a:spcPct val="150000"/>
              </a:lnSpc>
              <a:spcBef>
                <a:spcPts val="3300"/>
              </a:spcBef>
              <a:buSzPct val="75000"/>
              <a:buFont typeface="Lora"/>
              <a:buChar char="•"/>
              <a:tabLst>
                <a:tab pos="891540" algn="l"/>
                <a:tab pos="892175" algn="l"/>
              </a:tabLst>
            </a:pPr>
            <a:r>
              <a:rPr sz="3200" b="1" spc="-5" dirty="0" err="1">
                <a:solidFill>
                  <a:srgbClr val="5F5F5F"/>
                </a:solidFill>
                <a:latin typeface="Georgia"/>
                <a:cs typeface="Georgia"/>
              </a:rPr>
              <a:t>src</a:t>
            </a:r>
            <a:r>
              <a:rPr sz="3200" b="1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is where the </a:t>
            </a:r>
            <a:r>
              <a:rPr sz="3200" spc="25" dirty="0">
                <a:solidFill>
                  <a:srgbClr val="5F5F5F"/>
                </a:solidFill>
                <a:latin typeface="Georgia"/>
                <a:cs typeface="Georgia"/>
              </a:rPr>
              <a:t>file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lives (local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or</a:t>
            </a:r>
            <a:r>
              <a:rPr sz="32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external)</a:t>
            </a:r>
            <a:endParaRPr sz="3850" dirty="0">
              <a:latin typeface="Times New Roman"/>
              <a:cs typeface="Times New Roman"/>
            </a:endParaRPr>
          </a:p>
          <a:p>
            <a:pPr marL="891540" marR="407670" lvl="1" indent="-434340">
              <a:buSzPct val="75000"/>
              <a:buFont typeface="Lora"/>
              <a:buChar char="•"/>
              <a:tabLst>
                <a:tab pos="891540" algn="l"/>
                <a:tab pos="892175" algn="l"/>
              </a:tabLst>
            </a:pPr>
            <a:r>
              <a:rPr sz="3200" b="1" spc="-5" dirty="0">
                <a:solidFill>
                  <a:srgbClr val="5F5F5F"/>
                </a:solidFill>
                <a:latin typeface="Georgia"/>
                <a:cs typeface="Georgia"/>
              </a:rPr>
              <a:t>alt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description of the image </a:t>
            </a:r>
            <a:r>
              <a:rPr sz="3200" spc="-20" dirty="0">
                <a:solidFill>
                  <a:srgbClr val="5F5F5F"/>
                </a:solidFill>
                <a:latin typeface="Georgia"/>
                <a:cs typeface="Georgia"/>
              </a:rPr>
              <a:t>(used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for 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screen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readers, search </a:t>
            </a:r>
            <a:r>
              <a:rPr sz="3200" spc="5" dirty="0">
                <a:solidFill>
                  <a:srgbClr val="5F5F5F"/>
                </a:solidFill>
                <a:latin typeface="Georgia"/>
                <a:cs typeface="Georgia"/>
              </a:rPr>
              <a:t>engines,</a:t>
            </a:r>
            <a:r>
              <a:rPr sz="32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etc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.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sz="32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01800" y="2756706"/>
            <a:ext cx="1050480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000">
                <a:solidFill>
                  <a:srgbClr val="7F007F"/>
                </a:solidFill>
                <a:latin typeface="Consolas"/>
                <a:cs typeface="Consolas"/>
              </a:rPr>
              <a:t>img </a:t>
            </a:r>
            <a:r>
              <a:rPr sz="3000">
                <a:solidFill>
                  <a:srgbClr val="FF0000"/>
                </a:solidFill>
                <a:latin typeface="Consolas"/>
                <a:cs typeface="Consolas"/>
              </a:rPr>
              <a:t>src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="kitten.jpg" </a:t>
            </a:r>
            <a:r>
              <a:rPr sz="3000">
                <a:solidFill>
                  <a:srgbClr val="FF0000"/>
                </a:solidFill>
                <a:latin typeface="Consolas"/>
                <a:cs typeface="Consolas"/>
              </a:rPr>
              <a:t>alt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3000">
                <a:solidFill>
                  <a:srgbClr val="0000FF"/>
                </a:solidFill>
                <a:latin typeface="Consolas"/>
                <a:cs typeface="Consolas"/>
              </a:rPr>
              <a:t>Cute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 kitten"</a:t>
            </a:r>
            <a:r>
              <a:rPr sz="3000" spc="-75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2" y="381000"/>
            <a:ext cx="13002768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/>
              <a:t>Review: </a:t>
            </a:r>
            <a:r>
              <a:t>Lin</a:t>
            </a:r>
            <a:r>
              <a:rPr spc="-25"/>
              <a:t>k</a:t>
            </a:r>
            <a:r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90141" y="3991584"/>
            <a:ext cx="8533765" cy="3107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7040" indent="-434340">
              <a:lnSpc>
                <a:spcPct val="100000"/>
              </a:lnSpc>
              <a:buSzPct val="66666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Creates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 link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to other pages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or</a:t>
            </a:r>
            <a:r>
              <a:rPr sz="3600" spc="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websites</a:t>
            </a:r>
            <a:endParaRPr sz="3600" dirty="0">
              <a:latin typeface="Georgia"/>
              <a:cs typeface="Georgia"/>
            </a:endParaRPr>
          </a:p>
          <a:p>
            <a:pPr marL="447040" marR="224154" indent="-434340">
              <a:lnSpc>
                <a:spcPct val="128400"/>
              </a:lnSpc>
              <a:spcBef>
                <a:spcPts val="1940"/>
              </a:spcBef>
              <a:buSzPct val="66666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a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ttribute says where the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link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should</a:t>
            </a:r>
            <a:r>
              <a:rPr sz="3600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go</a:t>
            </a:r>
            <a:endParaRPr lang="en-US" sz="3600" spc="-5" dirty="0">
              <a:latin typeface="Georgia"/>
              <a:cs typeface="Georgia"/>
            </a:endParaRPr>
          </a:p>
          <a:p>
            <a:pPr marL="447040" marR="224154" indent="-434340">
              <a:lnSpc>
                <a:spcPct val="128400"/>
              </a:lnSpc>
              <a:spcBef>
                <a:spcPts val="1940"/>
              </a:spcBef>
              <a:buSzPct val="66666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Anything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inside </a:t>
            </a:r>
            <a:r>
              <a:rPr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600" spc="-5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600" spc="-102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tags is clickable</a:t>
            </a:r>
            <a:endParaRPr sz="36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1920" y="2667000"/>
            <a:ext cx="799020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00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sz="3000" spc="-8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sz="3000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="http://google.com"&gt;</a:t>
            </a:r>
            <a:r>
              <a:rPr sz="3000">
                <a:latin typeface="Consolas"/>
                <a:cs typeface="Consolas"/>
              </a:rPr>
              <a:t>Google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&lt;/a&gt;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56250</TotalTime>
  <Words>2832</Words>
  <Application>Microsoft Office PowerPoint</Application>
  <PresentationFormat>Custom</PresentationFormat>
  <Paragraphs>594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7" baseType="lpstr">
      <vt:lpstr>Arial</vt:lpstr>
      <vt:lpstr>Bebas Neue Bold</vt:lpstr>
      <vt:lpstr>Calibri</vt:lpstr>
      <vt:lpstr>Consolas</vt:lpstr>
      <vt:lpstr>Courier New</vt:lpstr>
      <vt:lpstr>Georgia</vt:lpstr>
      <vt:lpstr>Lora</vt:lpstr>
      <vt:lpstr>Symbol</vt:lpstr>
      <vt:lpstr>Times New Roman</vt:lpstr>
      <vt:lpstr>Vivaldi</vt:lpstr>
      <vt:lpstr>Office Theme</vt:lpstr>
      <vt:lpstr>PowerPoint Presentation</vt:lpstr>
      <vt:lpstr>today</vt:lpstr>
      <vt:lpstr>PowerPoint Presentation</vt:lpstr>
      <vt:lpstr>REVIEW: WEBPAGE COMPONENTS</vt:lpstr>
      <vt:lpstr>REVIEW: HTML DOCUMENTS</vt:lpstr>
      <vt:lpstr>REVIEW: layout elements</vt:lpstr>
      <vt:lpstr>REVIEW: HTML CONTENT</vt:lpstr>
      <vt:lpstr>Review: IMAGES</vt:lpstr>
      <vt:lpstr>Review: Links</vt:lpstr>
      <vt:lpstr>Review: Dev tools</vt:lpstr>
      <vt:lpstr>REVIEW: Css</vt:lpstr>
      <vt:lpstr> REVIEW: EXAMPLE CSS RULE</vt:lpstr>
      <vt:lpstr>QUESTIONS?</vt:lpstr>
      <vt:lpstr>FILE ORGANIZATION</vt:lpstr>
      <vt:lpstr>FILE ORGANIZATION</vt:lpstr>
      <vt:lpstr>Code organization</vt:lpstr>
      <vt:lpstr>FILE Naming RULES</vt:lpstr>
      <vt:lpstr>Url-scuse me?</vt:lpstr>
      <vt:lpstr>absolute FILE PATHS</vt:lpstr>
      <vt:lpstr>Relative file Paths</vt:lpstr>
      <vt:lpstr>Relative file Paths</vt:lpstr>
      <vt:lpstr>css indentation</vt:lpstr>
      <vt:lpstr>html indentation</vt:lpstr>
      <vt:lpstr>{} CSS organization</vt:lpstr>
      <vt:lpstr>{} CSS organization</vt:lpstr>
      <vt:lpstr>{} CSS organization</vt:lpstr>
      <vt:lpstr>{} Linking to external stylesheet</vt:lpstr>
      <vt:lpstr>{} The “CASCADING” Part</vt:lpstr>
      <vt:lpstr>{} far to near</vt:lpstr>
      <vt:lpstr>{} Top to bottom</vt:lpstr>
      <vt:lpstr>{} HTML children</vt:lpstr>
      <vt:lpstr>{} HTML children</vt:lpstr>
      <vt:lpstr>{} Children are specific</vt:lpstr>
      <vt:lpstr>PowerPoint Presentation</vt:lpstr>
      <vt:lpstr>Practice file organization</vt:lpstr>
      <vt:lpstr>PowerPoint Presentation</vt:lpstr>
      <vt:lpstr>CSS BOX MODEL</vt:lpstr>
      <vt:lpstr>CSS BOX MODEL</vt:lpstr>
      <vt:lpstr>Padding</vt:lpstr>
      <vt:lpstr>Padding</vt:lpstr>
      <vt:lpstr>Padding</vt:lpstr>
      <vt:lpstr>Padding</vt:lpstr>
      <vt:lpstr>Padding</vt:lpstr>
      <vt:lpstr>MARGIN</vt:lpstr>
      <vt:lpstr>MARGIN</vt:lpstr>
      <vt:lpstr>MARGIN</vt:lpstr>
      <vt:lpstr>negativity</vt:lpstr>
      <vt:lpstr>MARGIN auto</vt:lpstr>
      <vt:lpstr>MARGIN vs. padding</vt:lpstr>
      <vt:lpstr>PowerPoint Presentation</vt:lpstr>
      <vt:lpstr>BACKGROUND COLOR review</vt:lpstr>
      <vt:lpstr>BACKGROUND IMAGES</vt:lpstr>
      <vt:lpstr>BACKGROUND IMAGES</vt:lpstr>
      <vt:lpstr>BACKGROUND POSITION EXAMPLES</vt:lpstr>
      <vt:lpstr>BACKGROUND POSITION EXAMPLES</vt:lpstr>
      <vt:lpstr>BACKGROUND repeat</vt:lpstr>
      <vt:lpstr>BACKGROUND repeat</vt:lpstr>
      <vt:lpstr>BACKGROUND attachment</vt:lpstr>
      <vt:lpstr>Fallback BACKGROUND color</vt:lpstr>
      <vt:lpstr>Background gradients</vt:lpstr>
      <vt:lpstr>Background gradients</vt:lpstr>
      <vt:lpstr>Background gradients</vt:lpstr>
      <vt:lpstr>BACKGROUND size</vt:lpstr>
      <vt:lpstr>Height and width</vt:lpstr>
      <vt:lpstr>Height and width</vt:lpstr>
      <vt:lpstr>Height and width %</vt:lpstr>
      <vt:lpstr>Max-Height and max-width</vt:lpstr>
      <vt:lpstr>Min-Height and min-width</vt:lpstr>
      <vt:lpstr>Min-maxing</vt:lpstr>
      <vt:lpstr>Min-maxing</vt:lpstr>
      <vt:lpstr>Not all heroes wear capes</vt:lpstr>
      <vt:lpstr>PowerPoint Presentation</vt:lpstr>
      <vt:lpstr>PowerPoint Presentation</vt:lpstr>
      <vt:lpstr>Make a hero</vt:lpstr>
      <vt:lpstr>HOMEWORK</vt:lpstr>
      <vt:lpstr>“HOMEWORK”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 Slides</dc:title>
  <cp:lastModifiedBy>Rebeckah Johnson</cp:lastModifiedBy>
  <cp:revision>362</cp:revision>
  <dcterms:created xsi:type="dcterms:W3CDTF">2017-02-09T09:48:09Z</dcterms:created>
  <dcterms:modified xsi:type="dcterms:W3CDTF">2019-03-18T23:28:08Z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2017-01-20T00:00:00Z</vt:filetime>
  </property>
  <property fmtid="{D5CDD505-2E9C-101B-9397-08002B2CF9AE}" pid="3" name="Creator">
    <vt:lpwstr>Keynote</vt:lpwstr>
  </property>
  <property fmtid="{D5CDD505-2E9C-101B-9397-08002B2CF9AE}" pid="4" name="LastSaved">
    <vt:filetime>2017-02-09T00:00:00Z</vt:filetime>
  </property>
  <property fmtid="{D5CDD505-2E9C-101B-9397-08002B2CF9AE}" pid="5" name="MSIP_Label_236020b0-6d69-48c1-9bb5-c586c1062b70_Enabled">
    <vt:lpwstr>True</vt:lpwstr>
  </property>
  <property fmtid="{D5CDD505-2E9C-101B-9397-08002B2CF9AE}" pid="6" name="MSIP_Label_236020b0-6d69-48c1-9bb5-c586c1062b70_SiteId">
    <vt:lpwstr>cf36141c-ddd7-45a7-b073-111f66d0b30c</vt:lpwstr>
  </property>
  <property fmtid="{D5CDD505-2E9C-101B-9397-08002B2CF9AE}" pid="7" name="MSIP_Label_236020b0-6d69-48c1-9bb5-c586c1062b70_Owner">
    <vt:lpwstr>beck.johnson@avanade.com</vt:lpwstr>
  </property>
  <property fmtid="{D5CDD505-2E9C-101B-9397-08002B2CF9AE}" pid="8" name="MSIP_Label_236020b0-6d69-48c1-9bb5-c586c1062b70_SetDate">
    <vt:lpwstr>2019-01-16T06:40:10.3628467Z</vt:lpwstr>
  </property>
  <property fmtid="{D5CDD505-2E9C-101B-9397-08002B2CF9AE}" pid="9" name="MSIP_Label_236020b0-6d69-48c1-9bb5-c586c1062b70_Name">
    <vt:lpwstr>Confidential</vt:lpwstr>
  </property>
  <property fmtid="{D5CDD505-2E9C-101B-9397-08002B2CF9AE}" pid="10" name="MSIP_Label_236020b0-6d69-48c1-9bb5-c586c1062b70_Application">
    <vt:lpwstr>Microsoft Azure Information Protection</vt:lpwstr>
  </property>
  <property fmtid="{D5CDD505-2E9C-101B-9397-08002B2CF9AE}" pid="11" name="MSIP_Label_236020b0-6d69-48c1-9bb5-c586c1062b70_Extended_MSFT_Method">
    <vt:lpwstr>Automatic</vt:lpwstr>
  </property>
  <property fmtid="{D5CDD505-2E9C-101B-9397-08002B2CF9AE}" pid="12" name="MSIP_Label_5fae8262-b78e-4366-8929-a5d6aac95320_Enabled">
    <vt:lpwstr>True</vt:lpwstr>
  </property>
  <property fmtid="{D5CDD505-2E9C-101B-9397-08002B2CF9AE}" pid="13" name="MSIP_Label_5fae8262-b78e-4366-8929-a5d6aac95320_SiteId">
    <vt:lpwstr>cf36141c-ddd7-45a7-b073-111f66d0b30c</vt:lpwstr>
  </property>
  <property fmtid="{D5CDD505-2E9C-101B-9397-08002B2CF9AE}" pid="14" name="MSIP_Label_5fae8262-b78e-4366-8929-a5d6aac95320_Owner">
    <vt:lpwstr>beck.johnson@avanade.com</vt:lpwstr>
  </property>
  <property fmtid="{D5CDD505-2E9C-101B-9397-08002B2CF9AE}" pid="15" name="MSIP_Label_5fae8262-b78e-4366-8929-a5d6aac95320_SetDate">
    <vt:lpwstr>2019-01-16T06:40:10.3628467Z</vt:lpwstr>
  </property>
  <property fmtid="{D5CDD505-2E9C-101B-9397-08002B2CF9AE}" pid="16" name="MSIP_Label_5fae8262-b78e-4366-8929-a5d6aac95320_Name">
    <vt:lpwstr>Recipients Have Full Control</vt:lpwstr>
  </property>
  <property fmtid="{D5CDD505-2E9C-101B-9397-08002B2CF9AE}" pid="17" name="MSIP_Label_5fae8262-b78e-4366-8929-a5d6aac95320_Application">
    <vt:lpwstr>Microsoft Azure Information Protection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MSIP_Label_5fae8262-b78e-4366-8929-a5d6aac95320_Extended_MSFT_Method">
    <vt:lpwstr>Automatic</vt:lpwstr>
  </property>
  <property fmtid="{D5CDD505-2E9C-101B-9397-08002B2CF9AE}" pid="20" name="Sensitivity">
    <vt:lpwstr>Confidential Recipients Have Full Control</vt:lpwstr>
  </property>
</Properties>
</file>